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5.xml" ContentType="application/vnd.openxmlformats-officedocument.drawingml.chart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1"/>
    <p:sldMasterId id="2147483712" r:id="rId2"/>
    <p:sldMasterId id="2147483724" r:id="rId3"/>
  </p:sldMasterIdLst>
  <p:notesMasterIdLst>
    <p:notesMasterId r:id="rId28"/>
  </p:notesMasterIdLst>
  <p:sldIdLst>
    <p:sldId id="270" r:id="rId4"/>
    <p:sldId id="823" r:id="rId5"/>
    <p:sldId id="815" r:id="rId6"/>
    <p:sldId id="821" r:id="rId7"/>
    <p:sldId id="824" r:id="rId8"/>
    <p:sldId id="825" r:id="rId9"/>
    <p:sldId id="826" r:id="rId10"/>
    <p:sldId id="822" r:id="rId11"/>
    <p:sldId id="814" r:id="rId12"/>
    <p:sldId id="505" r:id="rId13"/>
    <p:sldId id="539" r:id="rId14"/>
    <p:sldId id="565" r:id="rId15"/>
    <p:sldId id="461" r:id="rId16"/>
    <p:sldId id="819" r:id="rId17"/>
    <p:sldId id="756" r:id="rId18"/>
    <p:sldId id="811" r:id="rId19"/>
    <p:sldId id="812" r:id="rId20"/>
    <p:sldId id="813" r:id="rId21"/>
    <p:sldId id="828" r:id="rId22"/>
    <p:sldId id="817" r:id="rId23"/>
    <p:sldId id="816" r:id="rId24"/>
    <p:sldId id="827" r:id="rId25"/>
    <p:sldId id="818" r:id="rId26"/>
    <p:sldId id="820" r:id="rId27"/>
  </p:sldIdLst>
  <p:sldSz cx="9144000" cy="6858000" type="screen4x3"/>
  <p:notesSz cx="6797675" cy="9926638"/>
  <p:custDataLst>
    <p:tags r:id="rId29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УЭР" initials="У" lastIdx="1" clrIdx="0">
    <p:extLst>
      <p:ext uri="{19B8F6BF-5375-455C-9EA6-DF929625EA0E}">
        <p15:presenceInfo xmlns:p15="http://schemas.microsoft.com/office/powerpoint/2012/main" userId="УЭР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0351E"/>
    <a:srgbClr val="1D6FA9"/>
    <a:srgbClr val="00CC66"/>
    <a:srgbClr val="52C4B7"/>
    <a:srgbClr val="FFFFCC"/>
    <a:srgbClr val="800000"/>
    <a:srgbClr val="663300"/>
    <a:srgbClr val="CDE5FE"/>
    <a:srgbClr val="A6B5C5"/>
    <a:srgbClr val="E8F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Средний стиль 3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4C1A8A3-306A-4EB7-A6B1-4F7E0EB9C5D6}" styleName="Средний стиль 3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E171933-4619-4E11-9A3F-F7608DF75F80}" styleName="Средний стиль 1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Средний стиль 1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0660B408-B3CF-4A94-85FC-2B1E0A45F4A2}" styleName="Темный стиль 2 —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27102A9-8310-4765-A935-A1911B00CA55}" styleName="Светлый стиль 1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Светлый стиль 2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7292A2E-F333-43FB-9621-5CBBE7FDCDCB}" styleName="Светлый стиль 2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B344D84-9AFB-497E-A393-DC336BA19D2E}" styleName="Средний стиль 3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21" autoAdjust="0"/>
    <p:restoredTop sz="94166" autoAdjust="0"/>
  </p:normalViewPr>
  <p:slideViewPr>
    <p:cSldViewPr>
      <p:cViewPr>
        <p:scale>
          <a:sx n="75" d="100"/>
          <a:sy n="75" d="100"/>
        </p:scale>
        <p:origin x="648" y="4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-1735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commentAuthors" Target="commentAuthors.xml"/><Relationship Id="rId8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681789446418813"/>
          <c:y val="0.14303609079845264"/>
          <c:w val="0.55165659219025853"/>
          <c:h val="0.774005654719049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D859-45F2-AFC0-F707485F423C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D859-45F2-AFC0-F707485F423C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hade val="51000"/>
                      <a:satMod val="130000"/>
                    </a:schemeClr>
                  </a:gs>
                  <a:gs pos="8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D859-45F2-AFC0-F707485F423C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hade val="51000"/>
                      <a:satMod val="130000"/>
                    </a:schemeClr>
                  </a:gs>
                  <a:gs pos="80000">
                    <a:schemeClr val="accent4">
                      <a:shade val="93000"/>
                      <a:satMod val="130000"/>
                    </a:schemeClr>
                  </a:gs>
                  <a:gs pos="100000">
                    <a:schemeClr val="accent4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D859-45F2-AFC0-F707485F423C}"/>
              </c:ext>
            </c:extLst>
          </c:dPt>
          <c:dLbls>
            <c:dLbl>
              <c:idx val="0"/>
              <c:layout>
                <c:manualLayout>
                  <c:x val="0.16494848948503404"/>
                  <c:y val="5.464957699597799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2"/>
                      </a:solidFill>
                      <a:latin typeface="Arial Narrow" panose="020B0606020202030204" pitchFamily="34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051846919635246"/>
                      <c:h val="0.3707324805008683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D859-45F2-AFC0-F707485F423C}"/>
                </c:ext>
              </c:extLst>
            </c:dLbl>
            <c:dLbl>
              <c:idx val="1"/>
              <c:layout>
                <c:manualLayout>
                  <c:x val="-6.803785807439075E-2"/>
                  <c:y val="0.1480655476460734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2"/>
                      </a:solidFill>
                      <a:latin typeface="Arial Narrow" panose="020B0606020202030204" pitchFamily="34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382412546120637"/>
                      <c:h val="0.41225872006697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D859-45F2-AFC0-F707485F423C}"/>
                </c:ext>
              </c:extLst>
            </c:dLbl>
            <c:dLbl>
              <c:idx val="2"/>
              <c:layout>
                <c:manualLayout>
                  <c:x val="-9.9204576959528196E-2"/>
                  <c:y val="-8.0987933983634602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3708443873200962"/>
                      <c:h val="0.2267377507149131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D859-45F2-AFC0-F707485F423C}"/>
                </c:ext>
              </c:extLst>
            </c:dLbl>
            <c:dLbl>
              <c:idx val="3"/>
              <c:layout>
                <c:manualLayout>
                  <c:x val="0.23116406455721605"/>
                  <c:y val="-4.881502737473335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2"/>
                      </a:solidFill>
                      <a:latin typeface="Arial Narrow" panose="020B0606020202030204" pitchFamily="34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5213015886262822"/>
                      <c:h val="0.366820274848926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D859-45F2-AFC0-F707485F423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2"/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510 млн.руб. федеральный бюджет</c:v>
                </c:pt>
                <c:pt idx="1">
                  <c:v>720 млн. руб. государственный бюджет РС (Я)</c:v>
                </c:pt>
                <c:pt idx="2">
                  <c:v>89 млн. руб. местный бюджет</c:v>
                </c:pt>
                <c:pt idx="3">
                  <c:v>86 млн. руб. внебюджетные источники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510</c:v>
                </c:pt>
                <c:pt idx="1">
                  <c:v>720</c:v>
                </c:pt>
                <c:pt idx="2">
                  <c:v>89</c:v>
                </c:pt>
                <c:pt idx="3">
                  <c:v>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859-45F2-AFC0-F707485F42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41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912718897198396"/>
          <c:y val="0.10912669598348686"/>
          <c:w val="0.35664712799496368"/>
          <c:h val="0.76102358671442205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AEB-49FF-8E47-278BB435B7A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AEB-49FF-8E47-278BB435B7A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EAEB-49FF-8E47-278BB435B7A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EAEB-49FF-8E47-278BB435B7AA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AEB-49FF-8E47-278BB435B7AA}"/>
              </c:ext>
            </c:extLst>
          </c:dPt>
          <c:dLbls>
            <c:dLbl>
              <c:idx val="0"/>
              <c:layout>
                <c:manualLayout>
                  <c:x val="-0.10617811200736335"/>
                  <c:y val="-4.144645057069895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4684015924500466"/>
                      <c:h val="0.2324865993848362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EAEB-49FF-8E47-278BB435B7AA}"/>
                </c:ext>
              </c:extLst>
            </c:dLbl>
            <c:dLbl>
              <c:idx val="1"/>
              <c:layout>
                <c:manualLayout>
                  <c:x val="2.5020035650455331E-2"/>
                  <c:y val="-5.180551362905887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4237281991634277"/>
                      <c:h val="0.2946556633406489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EAEB-49FF-8E47-278BB435B7AA}"/>
                </c:ext>
              </c:extLst>
            </c:dLbl>
            <c:dLbl>
              <c:idx val="2"/>
              <c:layout>
                <c:manualLayout>
                  <c:x val="-0.14628172212818408"/>
                  <c:y val="0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2530638587598932"/>
                      <c:h val="0.2373405999885778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EAEB-49FF-8E47-278BB435B7AA}"/>
                </c:ext>
              </c:extLst>
            </c:dLbl>
            <c:dLbl>
              <c:idx val="3"/>
              <c:layout>
                <c:manualLayout>
                  <c:x val="-9.126905778825091E-2"/>
                  <c:y val="6.216885998906738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1088729759461869"/>
                      <c:h val="0.2117635780662320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EAEB-49FF-8E47-278BB435B7AA}"/>
                </c:ext>
              </c:extLst>
            </c:dLbl>
            <c:dLbl>
              <c:idx val="4"/>
              <c:layout>
                <c:manualLayout>
                  <c:x val="-1.2213687857092618E-2"/>
                  <c:y val="-4.662659400011422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254929124625296"/>
                      <c:h val="0.2117635780662320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EAEB-49FF-8E47-278BB435B7A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accent1">
                        <a:lumMod val="50000"/>
                      </a:schemeClr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Лист1!$A$2:$A$6</c:f>
              <c:strCache>
                <c:ptCount val="5"/>
                <c:pt idx="0">
                  <c:v>Муниципальные образования 2 133 924,6 руб.</c:v>
                </c:pt>
                <c:pt idx="1">
                  <c:v>Муниципальные учреждения 14 930 788,6 руб.</c:v>
                </c:pt>
                <c:pt idx="2">
                  <c:v>Государственные и федеральные учреждения 3 136 519,8 руб.</c:v>
                </c:pt>
                <c:pt idx="3">
                  <c:v>Коммерческие организации 5 603 500,0 руб.</c:v>
                </c:pt>
                <c:pt idx="4">
                  <c:v>Физические лица 1 772 593,0 руб.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2133924.6</c:v>
                </c:pt>
                <c:pt idx="1">
                  <c:v>14930788.609999999</c:v>
                </c:pt>
                <c:pt idx="2">
                  <c:v>3136519.78</c:v>
                </c:pt>
                <c:pt idx="3">
                  <c:v>5603500</c:v>
                </c:pt>
                <c:pt idx="4">
                  <c:v>1780593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EB-49FF-8E47-278BB435B7AA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126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latin typeface="Arial Narrow" panose="020B0606020202030204" pitchFamily="34" charset="0"/>
        </a:defRPr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912718897198396"/>
          <c:y val="0.10912669598348686"/>
          <c:w val="0.35664712799496368"/>
          <c:h val="0.76102358671442205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144-4B05-A87C-AC52BE1FA0D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144-4B05-A87C-AC52BE1FA0D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144-4B05-A87C-AC52BE1FA0D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144-4B05-A87C-AC52BE1FA0D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7144-4B05-A87C-AC52BE1FA0D0}"/>
              </c:ext>
            </c:extLst>
          </c:dPt>
          <c:dLbls>
            <c:dLbl>
              <c:idx val="0"/>
              <c:layout>
                <c:manualLayout>
                  <c:x val="-8.8642021933085652E-2"/>
                  <c:y val="-4.144645057069895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8191233939356006"/>
                      <c:h val="0.2324865993848362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7144-4B05-A87C-AC52BE1FA0D0}"/>
                </c:ext>
              </c:extLst>
            </c:dLbl>
            <c:dLbl>
              <c:idx val="1"/>
              <c:layout>
                <c:manualLayout>
                  <c:x val="1.4790716555969217E-2"/>
                  <c:y val="-5.1805513629057916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592441489443717"/>
                      <c:h val="0.2946556633406489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7144-4B05-A87C-AC52BE1FA0D0}"/>
                </c:ext>
              </c:extLst>
            </c:dLbl>
            <c:dLbl>
              <c:idx val="2"/>
              <c:layout>
                <c:manualLayout>
                  <c:x val="-0.14628172212818408"/>
                  <c:y val="0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2530638587598932"/>
                      <c:h val="0.2373405999885778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7144-4B05-A87C-AC52BE1FA0D0}"/>
                </c:ext>
              </c:extLst>
            </c:dLbl>
            <c:dLbl>
              <c:idx val="3"/>
              <c:layout>
                <c:manualLayout>
                  <c:x val="-9.126905778825091E-2"/>
                  <c:y val="6.216885998906738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1088729759461869"/>
                      <c:h val="0.2117635780662320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7144-4B05-A87C-AC52BE1FA0D0}"/>
                </c:ext>
              </c:extLst>
            </c:dLbl>
            <c:dLbl>
              <c:idx val="4"/>
              <c:layout>
                <c:manualLayout>
                  <c:x val="-1.2213687857092618E-2"/>
                  <c:y val="-4.662659400011422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254929124625296"/>
                      <c:h val="0.2117635780662320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7144-4B05-A87C-AC52BE1FA0D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accent1">
                        <a:lumMod val="50000"/>
                      </a:schemeClr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Коммерческие организации 18 934 003,0 руб.</c:v>
                </c:pt>
                <c:pt idx="1">
                  <c:v>Физические лица 1 772 593,0 руб.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18934003</c:v>
                </c:pt>
                <c:pt idx="1">
                  <c:v>985850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144-4B05-A87C-AC52BE1FA0D0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126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latin typeface="Arial Narrow" panose="020B0606020202030204" pitchFamily="34" charset="0"/>
        </a:defRPr>
      </a:pPr>
      <a:endParaRPr lang="ru-RU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2599175849606132E-3"/>
          <c:y val="0.33327240838649946"/>
          <c:w val="0.9421409065654337"/>
          <c:h val="0.4189938085818838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42</c:v>
                </c:pt>
                <c:pt idx="1">
                  <c:v>43.8</c:v>
                </c:pt>
                <c:pt idx="2">
                  <c:v>45.5</c:v>
                </c:pt>
                <c:pt idx="3">
                  <c:v>48.6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74-46F5-9513-431E0CAC0E7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</c:numCache>
            </c:numRef>
          </c:cat>
          <c:val>
            <c:numRef>
              <c:f>Лист1!$C$2:$C$5</c:f>
              <c:numCache>
                <c:formatCode>0.0</c:formatCode>
                <c:ptCount val="4"/>
                <c:pt idx="0">
                  <c:v>41.678496868475989</c:v>
                </c:pt>
                <c:pt idx="1">
                  <c:v>43.757746013385109</c:v>
                </c:pt>
                <c:pt idx="2">
                  <c:v>49.1</c:v>
                </c:pt>
                <c:pt idx="3" formatCode="General">
                  <c:v>54.3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F74-46F5-9513-431E0CAC0E7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413906600"/>
        <c:axId val="413885040"/>
      </c:barChart>
      <c:catAx>
        <c:axId val="4139066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cap="all" spc="120" normalizeH="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13885040"/>
        <c:crosses val="autoZero"/>
        <c:auto val="1"/>
        <c:lblAlgn val="ctr"/>
        <c:lblOffset val="100"/>
        <c:noMultiLvlLbl val="0"/>
      </c:catAx>
      <c:valAx>
        <c:axId val="41388504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one"/>
        <c:crossAx val="413906600"/>
        <c:crosses val="autoZero"/>
        <c:crossBetween val="between"/>
      </c:valAx>
      <c:spPr>
        <a:solidFill>
          <a:schemeClr val="bg1"/>
        </a:solidFill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rgbClr val="002060"/>
          </a:solidFill>
        </a:defRPr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674504476538067"/>
          <c:y val="7.9329904776444096E-2"/>
          <c:w val="0.54796068015527177"/>
          <c:h val="0.80094810093569702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6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9307-4899-B867-3C82BED8ABC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9307-4899-B867-3C82BED8ABC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9307-4899-B867-3C82BED8ABC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9307-4899-B867-3C82BED8ABCE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9307-4899-B867-3C82BED8ABCE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9307-4899-B867-3C82BED8ABCE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9307-4899-B867-3C82BED8ABCE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9307-4899-B867-3C82BED8ABCE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9307-4899-B867-3C82BED8ABCE}"/>
              </c:ext>
            </c:extLst>
          </c:dPt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dirty="0" err="1"/>
                      <a:t>Бердигестяхский</a:t>
                    </a:r>
                    <a:r>
                      <a:rPr lang="ru-RU" dirty="0"/>
                      <a:t> н-г; </a:t>
                    </a:r>
                    <a:r>
                      <a:rPr lang="ru-RU" dirty="0" smtClean="0"/>
                      <a:t>71</a:t>
                    </a:r>
                    <a:endParaRPr lang="ru-RU" dirty="0"/>
                  </a:p>
                </c:rich>
              </c:tx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9307-4899-B867-3C82BED8ABCE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dirty="0" err="1"/>
                      <a:t>Маганинский</a:t>
                    </a:r>
                    <a:r>
                      <a:rPr lang="ru-RU" dirty="0"/>
                      <a:t> наслег; </a:t>
                    </a:r>
                    <a:r>
                      <a:rPr lang="ru-RU" dirty="0" smtClean="0"/>
                      <a:t>25</a:t>
                    </a:r>
                    <a:endParaRPr lang="ru-RU" dirty="0"/>
                  </a:p>
                </c:rich>
              </c:tx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9307-4899-B867-3C82BED8ABCE}"/>
                </c:ext>
              </c:extLst>
            </c:dLbl>
            <c:dLbl>
              <c:idx val="4"/>
              <c:layout>
                <c:manualLayout>
                  <c:x val="-8.5300162727017265E-2"/>
                  <c:y val="2.4365415326095333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9307-4899-B867-3C82BED8ABCE}"/>
                </c:ext>
              </c:extLst>
            </c:dLbl>
            <c:dLbl>
              <c:idx val="5"/>
              <c:layout>
                <c:manualLayout>
                  <c:x val="-1.1514102690564788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dirty="0" err="1"/>
                      <a:t>Мытахский</a:t>
                    </a:r>
                    <a:r>
                      <a:rPr lang="ru-RU" dirty="0"/>
                      <a:t> наслег; </a:t>
                    </a:r>
                    <a:r>
                      <a:rPr lang="ru-RU" dirty="0" smtClean="0"/>
                      <a:t>36</a:t>
                    </a:r>
                    <a:endParaRPr lang="ru-RU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9307-4899-B867-3C82BED8ABCE}"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ru-RU" dirty="0" err="1"/>
                      <a:t>Одунунский</a:t>
                    </a:r>
                    <a:r>
                      <a:rPr lang="ru-RU" dirty="0"/>
                      <a:t> наслег; </a:t>
                    </a:r>
                    <a:r>
                      <a:rPr lang="ru-RU" dirty="0" smtClean="0"/>
                      <a:t>24</a:t>
                    </a:r>
                    <a:endParaRPr lang="ru-RU" dirty="0"/>
                  </a:p>
                </c:rich>
              </c:tx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9307-4899-B867-3C82BED8ABCE}"/>
                </c:ext>
              </c:extLst>
            </c:dLbl>
            <c:dLbl>
              <c:idx val="7"/>
              <c:layout>
                <c:manualLayout>
                  <c:x val="9.8559310403419129E-2"/>
                  <c:y val="9.4573809086755823E-3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Октябрьский наслег; </a:t>
                    </a:r>
                    <a:r>
                      <a:rPr lang="ru-RU" dirty="0" smtClean="0"/>
                      <a:t>19</a:t>
                    </a:r>
                    <a:endParaRPr lang="ru-RU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9307-4899-B867-3C82BED8ABCE}"/>
                </c:ext>
              </c:extLst>
            </c:dLbl>
            <c:dLbl>
              <c:idx val="8"/>
              <c:layout>
                <c:manualLayout>
                  <c:x val="4.6685989138461642E-2"/>
                  <c:y val="-1.6189248894063556E-2"/>
                </c:manualLayout>
              </c:layout>
              <c:tx>
                <c:rich>
                  <a:bodyPr/>
                  <a:lstStyle/>
                  <a:p>
                    <a:r>
                      <a:rPr lang="ru-RU" sz="1400" b="1" i="0" baseline="0" dirty="0" err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rPr>
                      <a:t>Шологонский</a:t>
                    </a:r>
                    <a:r>
                      <a:rPr lang="ru-RU" sz="1400" b="1" i="0" baseline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rPr>
                      <a:t> наслег; 27</a:t>
                    </a:r>
                    <a:endParaRPr lang="ru-RU" sz="1400" b="1" i="0" baseline="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endParaRP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1-9307-4899-B867-3C82BED8ABCE}"/>
                </c:ext>
              </c:extLst>
            </c:dLbl>
            <c:numFmt formatCode="General" sourceLinked="0"/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ru-RU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Лист1!$A$2:$A$10</c:f>
              <c:strCache>
                <c:ptCount val="9"/>
                <c:pt idx="0">
                  <c:v>Атамайский наслег</c:v>
                </c:pt>
                <c:pt idx="1">
                  <c:v>Бердигестяхский н-г</c:v>
                </c:pt>
                <c:pt idx="2">
                  <c:v>Кировский наслег</c:v>
                </c:pt>
                <c:pt idx="3">
                  <c:v>Маганинский наслег</c:v>
                </c:pt>
                <c:pt idx="4">
                  <c:v>Малтанинский наслег</c:v>
                </c:pt>
                <c:pt idx="5">
                  <c:v>Мытахский наслег</c:v>
                </c:pt>
                <c:pt idx="6">
                  <c:v>Одунунский наслег</c:v>
                </c:pt>
                <c:pt idx="7">
                  <c:v>Октябрьский наслег</c:v>
                </c:pt>
                <c:pt idx="8">
                  <c:v>Шологонский наслег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12</c:v>
                </c:pt>
                <c:pt idx="1">
                  <c:v>69</c:v>
                </c:pt>
                <c:pt idx="2">
                  <c:v>18</c:v>
                </c:pt>
                <c:pt idx="3">
                  <c:v>18</c:v>
                </c:pt>
                <c:pt idx="4">
                  <c:v>22</c:v>
                </c:pt>
                <c:pt idx="5">
                  <c:v>35</c:v>
                </c:pt>
                <c:pt idx="6">
                  <c:v>23</c:v>
                </c:pt>
                <c:pt idx="7">
                  <c:v>19</c:v>
                </c:pt>
                <c:pt idx="8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9307-4899-B867-3C82BED8ABCE}"/>
            </c:ext>
          </c:extLst>
        </c:ser>
        <c:dLbls>
          <c:dLblPos val="outEnd"/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11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 b="1"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52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0.57492</cdr:x>
      <cdr:y>0.02491</cdr:y>
    </cdr:from>
    <cdr:to>
      <cdr:x>0.72821</cdr:x>
      <cdr:y>0.29294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2498236" y="61072"/>
          <a:ext cx="666086" cy="657024"/>
        </a:xfrm>
        <a:prstGeom xmlns:a="http://schemas.openxmlformats.org/drawingml/2006/main" prst="rect">
          <a:avLst/>
        </a:prstGeom>
      </cdr:spPr>
    </cdr:pic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B5004D-054B-4106-8DBE-7C87CA620753}" type="datetimeFigureOut">
              <a:rPr lang="ru-RU" smtClean="0"/>
              <a:pPr/>
              <a:t>04.03.2022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95CEDE-78D3-4614-BB1E-2EE78FDC2B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51262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95CEDE-78D3-4614-BB1E-2EE78FDC2B4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34619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9d2b3e9807_1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9d2b3e9807_1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27385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9d2b3e9807_1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9d2b3e9807_1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490580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9d2b3e9807_1_1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0" name="Google Shape;350;g9d2b3e9807_1_1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787157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95CEDE-78D3-4614-BB1E-2EE78FDC2B4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11998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5486626-79C9-4AC0-9F11-1B1B2AC2B952}" type="slidenum">
              <a:rPr lang="ru-RU" altLang="ru-RU">
                <a:latin typeface="Calibri" panose="020F0502020204030204" pitchFamily="34" charset="0"/>
              </a:rPr>
              <a:pPr eaLnBrk="1" hangingPunct="1"/>
              <a:t>10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5526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A61748-C1BB-4DB8-ACA4-22952EA6333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2962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95CEDE-78D3-4614-BB1E-2EE78FDC2B4B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14088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95CEDE-78D3-4614-BB1E-2EE78FDC2B4B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93682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28AF9-BEFD-4449-AC31-61D172F2DA13}" type="datetimeFigureOut">
              <a:rPr lang="ru-RU" smtClean="0"/>
              <a:pPr/>
              <a:t>04.03.2022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DA087-498F-4939-B21A-10711F1CD7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9625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28AF9-BEFD-4449-AC31-61D172F2DA13}" type="datetimeFigureOut">
              <a:rPr lang="ru-RU" smtClean="0"/>
              <a:pPr/>
              <a:t>04.03.2022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DA087-498F-4939-B21A-10711F1CD7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1207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28AF9-BEFD-4449-AC31-61D172F2DA13}" type="datetimeFigureOut">
              <a:rPr lang="ru-RU" smtClean="0"/>
              <a:pPr/>
              <a:t>04.03.2022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DA087-498F-4939-B21A-10711F1CD7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4147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28AF9-BEFD-4449-AC31-61D172F2DA13}" type="datetimeFigureOut">
              <a:rPr lang="ru-RU" smtClean="0"/>
              <a:pPr/>
              <a:t>04.03.2022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DA087-498F-4939-B21A-10711F1CD7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8657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28AF9-BEFD-4449-AC31-61D172F2DA13}" type="datetimeFigureOut">
              <a:rPr lang="ru-RU" smtClean="0"/>
              <a:pPr/>
              <a:t>04.03.2022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DA087-498F-4939-B21A-10711F1CD7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6783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28AF9-BEFD-4449-AC31-61D172F2DA13}" type="datetimeFigureOut">
              <a:rPr lang="ru-RU" smtClean="0"/>
              <a:pPr/>
              <a:t>04.03.2022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DA087-498F-4939-B21A-10711F1CD7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8924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28AF9-BEFD-4449-AC31-61D172F2DA13}" type="datetimeFigureOut">
              <a:rPr lang="ru-RU" smtClean="0"/>
              <a:pPr/>
              <a:t>04.03.2022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DA087-498F-4939-B21A-10711F1CD7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28AF9-BEFD-4449-AC31-61D172F2DA13}" type="datetimeFigureOut">
              <a:rPr lang="ru-RU" smtClean="0"/>
              <a:pPr/>
              <a:t>04.03.2022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DA087-498F-4939-B21A-10711F1CD7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9323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28AF9-BEFD-4449-AC31-61D172F2DA13}" type="datetimeFigureOut">
              <a:rPr lang="ru-RU" smtClean="0"/>
              <a:pPr/>
              <a:t>04.03.2022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DA087-498F-4939-B21A-10711F1CD7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0962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28AF9-BEFD-4449-AC31-61D172F2DA13}" type="datetimeFigureOut">
              <a:rPr lang="ru-RU" smtClean="0"/>
              <a:pPr/>
              <a:t>04.03.2022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DA087-498F-4939-B21A-10711F1CD7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3060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28AF9-BEFD-4449-AC31-61D172F2DA13}" type="datetimeFigureOut">
              <a:rPr lang="ru-RU" smtClean="0"/>
              <a:pPr/>
              <a:t>04.03.2022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DA087-498F-4939-B21A-10711F1CD7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1681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2928D-673A-4B2D-A4A0-EC555889E2A1}" type="datetimeFigureOut">
              <a:rPr lang="ru-RU" smtClean="0"/>
              <a:pPr/>
              <a:t>04.03.2022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75B0D-BAAE-4DED-A36A-1CDA03C2F27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4708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2928D-673A-4B2D-A4A0-EC555889E2A1}" type="datetimeFigureOut">
              <a:rPr lang="ru-RU" smtClean="0"/>
              <a:pPr/>
              <a:t>04.03.2022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75B0D-BAAE-4DED-A36A-1CDA03C2F27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55413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2928D-673A-4B2D-A4A0-EC555889E2A1}" type="datetimeFigureOut">
              <a:rPr lang="ru-RU" smtClean="0"/>
              <a:pPr/>
              <a:t>04.03.2022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75B0D-BAAE-4DED-A36A-1CDA03C2F27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45688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2928D-673A-4B2D-A4A0-EC555889E2A1}" type="datetimeFigureOut">
              <a:rPr lang="ru-RU" smtClean="0"/>
              <a:pPr/>
              <a:t>04.03.2022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75B0D-BAAE-4DED-A36A-1CDA03C2F27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33885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2928D-673A-4B2D-A4A0-EC555889E2A1}" type="datetimeFigureOut">
              <a:rPr lang="ru-RU" smtClean="0"/>
              <a:pPr/>
              <a:t>04.03.2022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75B0D-BAAE-4DED-A36A-1CDA03C2F27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74223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2928D-673A-4B2D-A4A0-EC555889E2A1}" type="datetimeFigureOut">
              <a:rPr lang="ru-RU" smtClean="0"/>
              <a:pPr/>
              <a:t>04.03.2022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75B0D-BAAE-4DED-A36A-1CDA03C2F27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74108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2928D-673A-4B2D-A4A0-EC555889E2A1}" type="datetimeFigureOut">
              <a:rPr lang="ru-RU" smtClean="0"/>
              <a:pPr/>
              <a:t>04.03.2022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75B0D-BAAE-4DED-A36A-1CDA03C2F27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68139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2928D-673A-4B2D-A4A0-EC555889E2A1}" type="datetimeFigureOut">
              <a:rPr lang="ru-RU" smtClean="0"/>
              <a:pPr/>
              <a:t>04.03.2022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75B0D-BAAE-4DED-A36A-1CDA03C2F27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15665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2928D-673A-4B2D-A4A0-EC555889E2A1}" type="datetimeFigureOut">
              <a:rPr lang="ru-RU" smtClean="0"/>
              <a:pPr/>
              <a:t>04.03.2022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75B0D-BAAE-4DED-A36A-1CDA03C2F27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35829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2928D-673A-4B2D-A4A0-EC555889E2A1}" type="datetimeFigureOut">
              <a:rPr lang="ru-RU" smtClean="0"/>
              <a:pPr/>
              <a:t>04.03.2022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75B0D-BAAE-4DED-A36A-1CDA03C2F27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3521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2928D-673A-4B2D-A4A0-EC555889E2A1}" type="datetimeFigureOut">
              <a:rPr lang="ru-RU" smtClean="0"/>
              <a:pPr/>
              <a:t>04.03.2022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75B0D-BAAE-4DED-A36A-1CDA03C2F27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4472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1"/>
            <a:ext cx="7772400" cy="5847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1"/>
            <a:ext cx="6400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3/4/2022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3358854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3/4/2022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15745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" y="1"/>
            <a:ext cx="112675" cy="6857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3/4/2022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2887663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" y="1"/>
            <a:ext cx="112675" cy="6857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3/4/2022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2678939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3/4/2022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5635834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6596" y="1153093"/>
            <a:ext cx="2616835" cy="116955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77941"/>
            <a:ext cx="2103120" cy="276999"/>
          </a:xfrm>
        </p:spPr>
        <p:txBody>
          <a:bodyPr/>
          <a:lstStyle/>
          <a:p>
            <a:fld id="{EFD28AF9-BEFD-4449-AC31-61D172F2DA13}" type="datetimeFigureOut">
              <a:rPr lang="ru-RU" smtClean="0"/>
              <a:pPr/>
              <a:t>04.03.2022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08960" y="6377941"/>
            <a:ext cx="2926080" cy="276999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83680" y="6377941"/>
            <a:ext cx="2103120" cy="276999"/>
          </a:xfrm>
        </p:spPr>
        <p:txBody>
          <a:bodyPr/>
          <a:lstStyle/>
          <a:p>
            <a:fld id="{57EDA087-498F-4939-B21A-10711F1CD7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920532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817466"/>
            <a:ext cx="7772400" cy="69249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276999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77941"/>
            <a:ext cx="2103120" cy="276999"/>
          </a:xfrm>
        </p:spPr>
        <p:txBody>
          <a:bodyPr/>
          <a:lstStyle/>
          <a:p>
            <a:fld id="{EFD28AF9-BEFD-4449-AC31-61D172F2DA13}" type="datetimeFigureOut">
              <a:rPr lang="ru-RU" smtClean="0"/>
              <a:pPr/>
              <a:t>04.03.2022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08960" y="6377941"/>
            <a:ext cx="2926080" cy="276999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83680" y="6377941"/>
            <a:ext cx="2103120" cy="276999"/>
          </a:xfrm>
        </p:spPr>
        <p:txBody>
          <a:bodyPr/>
          <a:lstStyle/>
          <a:p>
            <a:fld id="{57EDA087-498F-4939-B21A-10711F1CD7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421308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77941"/>
            <a:ext cx="2103120" cy="276999"/>
          </a:xfrm>
        </p:spPr>
        <p:txBody>
          <a:bodyPr/>
          <a:lstStyle/>
          <a:p>
            <a:fld id="{EFD28AF9-BEFD-4449-AC31-61D172F2DA13}" type="datetimeFigureOut">
              <a:rPr lang="ru-RU" smtClean="0"/>
              <a:pPr/>
              <a:t>04.03.2022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08960" y="6377941"/>
            <a:ext cx="2926080" cy="276999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83680" y="6377941"/>
            <a:ext cx="2103120" cy="276999"/>
          </a:xfrm>
        </p:spPr>
        <p:txBody>
          <a:bodyPr/>
          <a:lstStyle/>
          <a:p>
            <a:fld id="{57EDA087-498F-4939-B21A-10711F1CD7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5730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28AF9-BEFD-4449-AC31-61D172F2DA13}" type="datetimeFigureOut">
              <a:rPr lang="ru-RU" smtClean="0"/>
              <a:pPr/>
              <a:t>04.03.2022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EDA087-498F-4939-B21A-10711F1CD7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9820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C2928D-673A-4B2D-A4A0-EC555889E2A1}" type="datetimeFigureOut">
              <a:rPr lang="ru-RU" smtClean="0"/>
              <a:pPr/>
              <a:t>04.03.2022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575B0D-BAAE-4DED-A36A-1CDA03C2F27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0867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96596" y="1153092"/>
            <a:ext cx="2616835" cy="5847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0430" y="2544238"/>
            <a:ext cx="380365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1"/>
            <a:ext cx="29260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1"/>
            <a:ext cx="2103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3/4/2022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1"/>
            <a:ext cx="2103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11183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png"/><Relationship Id="rId11" Type="http://schemas.openxmlformats.org/officeDocument/2006/relationships/image" Target="../media/image19.jpeg"/><Relationship Id="rId5" Type="http://schemas.openxmlformats.org/officeDocument/2006/relationships/image" Target="../media/image13.jpeg"/><Relationship Id="rId10" Type="http://schemas.openxmlformats.org/officeDocument/2006/relationships/image" Target="../media/image18.jpeg"/><Relationship Id="rId4" Type="http://schemas.openxmlformats.org/officeDocument/2006/relationships/image" Target="../media/image12.jpeg"/><Relationship Id="rId9" Type="http://schemas.openxmlformats.org/officeDocument/2006/relationships/image" Target="../media/image17.jpe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25.jpeg"/><Relationship Id="rId3" Type="http://schemas.openxmlformats.org/officeDocument/2006/relationships/chart" Target="../charts/chart1.xml"/><Relationship Id="rId7" Type="http://schemas.openxmlformats.org/officeDocument/2006/relationships/image" Target="../media/image21.png"/><Relationship Id="rId12" Type="http://schemas.openxmlformats.org/officeDocument/2006/relationships/image" Target="../media/image2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microsoft.com/office/2007/relationships/hdphoto" Target="../media/hdphoto1.wdp"/><Relationship Id="rId11" Type="http://schemas.microsoft.com/office/2007/relationships/hdphoto" Target="../media/hdphoto3.wdp"/><Relationship Id="rId5" Type="http://schemas.openxmlformats.org/officeDocument/2006/relationships/image" Target="../media/image20.png"/><Relationship Id="rId10" Type="http://schemas.openxmlformats.org/officeDocument/2006/relationships/image" Target="../media/image23.png"/><Relationship Id="rId4" Type="http://schemas.openxmlformats.org/officeDocument/2006/relationships/image" Target="../media/image7.png"/><Relationship Id="rId9" Type="http://schemas.openxmlformats.org/officeDocument/2006/relationships/image" Target="../media/image22.png"/><Relationship Id="rId14" Type="http://schemas.openxmlformats.org/officeDocument/2006/relationships/image" Target="../media/image26.jpe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13" Type="http://schemas.openxmlformats.org/officeDocument/2006/relationships/image" Target="../media/image34.png"/><Relationship Id="rId3" Type="http://schemas.openxmlformats.org/officeDocument/2006/relationships/image" Target="../media/image27.png"/><Relationship Id="rId7" Type="http://schemas.openxmlformats.org/officeDocument/2006/relationships/image" Target="../media/image30.png"/><Relationship Id="rId12" Type="http://schemas.microsoft.com/office/2007/relationships/hdphoto" Target="../media/hdphoto6.wdp"/><Relationship Id="rId17" Type="http://schemas.microsoft.com/office/2007/relationships/hdphoto" Target="../media/hdphoto8.wdp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6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9.jpeg"/><Relationship Id="rId11" Type="http://schemas.openxmlformats.org/officeDocument/2006/relationships/image" Target="../media/image33.png"/><Relationship Id="rId5" Type="http://schemas.microsoft.com/office/2007/relationships/hdphoto" Target="../media/hdphoto4.wdp"/><Relationship Id="rId15" Type="http://schemas.openxmlformats.org/officeDocument/2006/relationships/image" Target="../media/image35.jpeg"/><Relationship Id="rId10" Type="http://schemas.openxmlformats.org/officeDocument/2006/relationships/image" Target="../media/image32.jpeg"/><Relationship Id="rId4" Type="http://schemas.openxmlformats.org/officeDocument/2006/relationships/image" Target="../media/image28.png"/><Relationship Id="rId9" Type="http://schemas.openxmlformats.org/officeDocument/2006/relationships/image" Target="../media/image31.jpeg"/><Relationship Id="rId14" Type="http://schemas.microsoft.com/office/2007/relationships/hdphoto" Target="../media/hdphoto7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2.jpeg"/><Relationship Id="rId5" Type="http://schemas.openxmlformats.org/officeDocument/2006/relationships/image" Target="../media/image41.png"/><Relationship Id="rId4" Type="http://schemas.openxmlformats.org/officeDocument/2006/relationships/image" Target="../media/image40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3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12" Type="http://schemas.openxmlformats.org/officeDocument/2006/relationships/chart" Target="../charts/chart3.xml"/><Relationship Id="rId2" Type="http://schemas.openxmlformats.org/officeDocument/2006/relationships/image" Target="../media/image43.png"/><Relationship Id="rId16" Type="http://schemas.openxmlformats.org/officeDocument/2006/relationships/image" Target="../media/image5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7.png"/><Relationship Id="rId11" Type="http://schemas.openxmlformats.org/officeDocument/2006/relationships/chart" Target="../charts/chart2.xml"/><Relationship Id="rId5" Type="http://schemas.openxmlformats.org/officeDocument/2006/relationships/image" Target="../media/image46.png"/><Relationship Id="rId15" Type="http://schemas.openxmlformats.org/officeDocument/2006/relationships/image" Target="../media/image55.png"/><Relationship Id="rId10" Type="http://schemas.openxmlformats.org/officeDocument/2006/relationships/image" Target="../media/image51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Relationship Id="rId14" Type="http://schemas.openxmlformats.org/officeDocument/2006/relationships/image" Target="../media/image5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7.png"/><Relationship Id="rId7" Type="http://schemas.openxmlformats.org/officeDocument/2006/relationships/image" Target="../media/image6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eg"/><Relationship Id="rId13" Type="http://schemas.microsoft.com/office/2007/relationships/hdphoto" Target="../media/hdphoto9.wdp"/><Relationship Id="rId3" Type="http://schemas.openxmlformats.org/officeDocument/2006/relationships/image" Target="../media/image62.jpeg"/><Relationship Id="rId7" Type="http://schemas.openxmlformats.org/officeDocument/2006/relationships/image" Target="../media/image66.jpeg"/><Relationship Id="rId12" Type="http://schemas.openxmlformats.org/officeDocument/2006/relationships/image" Target="../media/image71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7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5.jpeg"/><Relationship Id="rId11" Type="http://schemas.openxmlformats.org/officeDocument/2006/relationships/image" Target="../media/image70.jpeg"/><Relationship Id="rId5" Type="http://schemas.openxmlformats.org/officeDocument/2006/relationships/image" Target="../media/image64.png"/><Relationship Id="rId15" Type="http://schemas.openxmlformats.org/officeDocument/2006/relationships/image" Target="../media/image73.jpeg"/><Relationship Id="rId10" Type="http://schemas.openxmlformats.org/officeDocument/2006/relationships/image" Target="../media/image69.jpeg"/><Relationship Id="rId4" Type="http://schemas.openxmlformats.org/officeDocument/2006/relationships/image" Target="../media/image63.jpeg"/><Relationship Id="rId9" Type="http://schemas.openxmlformats.org/officeDocument/2006/relationships/image" Target="../media/image68.jpeg"/><Relationship Id="rId14" Type="http://schemas.openxmlformats.org/officeDocument/2006/relationships/image" Target="../media/image7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jpeg"/><Relationship Id="rId3" Type="http://schemas.openxmlformats.org/officeDocument/2006/relationships/image" Target="../media/image75.png"/><Relationship Id="rId7" Type="http://schemas.openxmlformats.org/officeDocument/2006/relationships/image" Target="../media/image7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jpeg"/><Relationship Id="rId5" Type="http://schemas.openxmlformats.org/officeDocument/2006/relationships/image" Target="../media/image77.jpeg"/><Relationship Id="rId10" Type="http://schemas.openxmlformats.org/officeDocument/2006/relationships/image" Target="../media/image82.jpeg"/><Relationship Id="rId4" Type="http://schemas.openxmlformats.org/officeDocument/2006/relationships/image" Target="../media/image76.jpeg"/><Relationship Id="rId9" Type="http://schemas.openxmlformats.org/officeDocument/2006/relationships/image" Target="../media/image8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jpeg"/><Relationship Id="rId3" Type="http://schemas.microsoft.com/office/2007/relationships/hdphoto" Target="../media/hdphoto10.wdp"/><Relationship Id="rId7" Type="http://schemas.openxmlformats.org/officeDocument/2006/relationships/image" Target="../media/image87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gif"/><Relationship Id="rId5" Type="http://schemas.openxmlformats.org/officeDocument/2006/relationships/image" Target="../media/image85.jpeg"/><Relationship Id="rId4" Type="http://schemas.openxmlformats.org/officeDocument/2006/relationships/image" Target="../media/image84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90.png"/><Relationship Id="rId7" Type="http://schemas.openxmlformats.org/officeDocument/2006/relationships/image" Target="../media/image94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gif"/><Relationship Id="rId3" Type="http://schemas.openxmlformats.org/officeDocument/2006/relationships/image" Target="../media/image58.png"/><Relationship Id="rId7" Type="http://schemas.openxmlformats.org/officeDocument/2006/relationships/image" Target="../media/image99.pn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image" Target="../media/image5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3" Type="http://schemas.openxmlformats.org/officeDocument/2006/relationships/image" Target="../media/image101.png"/><Relationship Id="rId7" Type="http://schemas.openxmlformats.org/officeDocument/2006/relationships/image" Target="../media/image105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4.jpeg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108.jpeg"/><Relationship Id="rId7" Type="http://schemas.openxmlformats.org/officeDocument/2006/relationships/image" Target="../media/image112.png"/><Relationship Id="rId12" Type="http://schemas.openxmlformats.org/officeDocument/2006/relationships/image" Target="../media/image116.jpeg"/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1.jpeg"/><Relationship Id="rId11" Type="http://schemas.openxmlformats.org/officeDocument/2006/relationships/image" Target="../media/image115.jpeg"/><Relationship Id="rId5" Type="http://schemas.openxmlformats.org/officeDocument/2006/relationships/image" Target="../media/image110.png"/><Relationship Id="rId10" Type="http://schemas.openxmlformats.org/officeDocument/2006/relationships/image" Target="../media/image114.png"/><Relationship Id="rId4" Type="http://schemas.openxmlformats.org/officeDocument/2006/relationships/image" Target="../media/image109.png"/><Relationship Id="rId9" Type="http://schemas.openxmlformats.org/officeDocument/2006/relationships/image" Target="../media/image11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jpeg"/><Relationship Id="rId13" Type="http://schemas.openxmlformats.org/officeDocument/2006/relationships/image" Target="../media/image129.jpeg"/><Relationship Id="rId3" Type="http://schemas.openxmlformats.org/officeDocument/2006/relationships/image" Target="../media/image119.png"/><Relationship Id="rId7" Type="http://schemas.openxmlformats.org/officeDocument/2006/relationships/image" Target="../media/image123.png"/><Relationship Id="rId12" Type="http://schemas.openxmlformats.org/officeDocument/2006/relationships/image" Target="../media/image1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2.png"/><Relationship Id="rId11" Type="http://schemas.openxmlformats.org/officeDocument/2006/relationships/image" Target="../media/image127.png"/><Relationship Id="rId5" Type="http://schemas.openxmlformats.org/officeDocument/2006/relationships/image" Target="../media/image121.png"/><Relationship Id="rId10" Type="http://schemas.openxmlformats.org/officeDocument/2006/relationships/image" Target="../media/image126.jpeg"/><Relationship Id="rId4" Type="http://schemas.openxmlformats.org/officeDocument/2006/relationships/image" Target="../media/image120.png"/><Relationship Id="rId9" Type="http://schemas.openxmlformats.org/officeDocument/2006/relationships/image" Target="../media/image125.jpeg"/><Relationship Id="rId14" Type="http://schemas.openxmlformats.org/officeDocument/2006/relationships/image" Target="../media/image13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png"/><Relationship Id="rId3" Type="http://schemas.openxmlformats.org/officeDocument/2006/relationships/image" Target="../media/image132.png"/><Relationship Id="rId7" Type="http://schemas.openxmlformats.org/officeDocument/2006/relationships/image" Target="../media/image136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5.png"/><Relationship Id="rId11" Type="http://schemas.microsoft.com/office/2007/relationships/hdphoto" Target="../media/hdphoto12.wdp"/><Relationship Id="rId5" Type="http://schemas.openxmlformats.org/officeDocument/2006/relationships/image" Target="../media/image134.png"/><Relationship Id="rId10" Type="http://schemas.openxmlformats.org/officeDocument/2006/relationships/image" Target="../media/image139.png"/><Relationship Id="rId4" Type="http://schemas.openxmlformats.org/officeDocument/2006/relationships/image" Target="../media/image133.png"/><Relationship Id="rId9" Type="http://schemas.openxmlformats.org/officeDocument/2006/relationships/image" Target="../media/image13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C:\Users\Админ\Documents\ReceivedFiles\Айталина Николаевна\флаг горного улус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217" y="0"/>
            <a:ext cx="9104324" cy="6858000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3491880" y="2420888"/>
            <a:ext cx="5410200" cy="2952328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solidFill>
                  <a:srgbClr val="002060"/>
                </a:solidFill>
                <a:effectLst/>
                <a:latin typeface="Bookman Old Style" panose="02050604050505020204" pitchFamily="18" charset="0"/>
              </a:rPr>
              <a:t>Отчет деятельности органов местного самоуправления</a:t>
            </a:r>
            <a:br>
              <a:rPr lang="ru-RU" sz="3600" dirty="0" smtClean="0">
                <a:solidFill>
                  <a:srgbClr val="002060"/>
                </a:solidFill>
                <a:effectLst/>
                <a:latin typeface="Bookman Old Style" panose="02050604050505020204" pitchFamily="18" charset="0"/>
              </a:rPr>
            </a:br>
            <a:r>
              <a:rPr lang="ru-RU" sz="3600" dirty="0" smtClean="0">
                <a:solidFill>
                  <a:srgbClr val="002060"/>
                </a:solidFill>
                <a:effectLst/>
                <a:latin typeface="Bookman Old Style" panose="02050604050505020204" pitchFamily="18" charset="0"/>
              </a:rPr>
              <a:t>МР «Горный улус» </a:t>
            </a:r>
            <a:br>
              <a:rPr lang="ru-RU" sz="3600" dirty="0" smtClean="0">
                <a:solidFill>
                  <a:srgbClr val="002060"/>
                </a:solidFill>
                <a:effectLst/>
                <a:latin typeface="Bookman Old Style" panose="02050604050505020204" pitchFamily="18" charset="0"/>
              </a:rPr>
            </a:br>
            <a:r>
              <a:rPr lang="ru-RU" sz="3600" dirty="0" smtClean="0">
                <a:solidFill>
                  <a:srgbClr val="002060"/>
                </a:solidFill>
                <a:effectLst/>
                <a:latin typeface="Bookman Old Style" panose="02050604050505020204" pitchFamily="18" charset="0"/>
              </a:rPr>
              <a:t>за 2021 год</a:t>
            </a:r>
            <a:endParaRPr lang="ru-RU" sz="3600" dirty="0">
              <a:solidFill>
                <a:srgbClr val="002060"/>
              </a:solidFill>
              <a:effectLst/>
              <a:latin typeface="Bookman Old Style" panose="02050604050505020204" pitchFamily="18" charset="0"/>
            </a:endParaRPr>
          </a:p>
        </p:txBody>
      </p:sp>
      <p:pic>
        <p:nvPicPr>
          <p:cNvPr id="6" name="Рисунок 5" descr="gornyj-ulus-rajon cop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88224" y="340986"/>
            <a:ext cx="1512168" cy="1593684"/>
          </a:xfrm>
          <a:prstGeom prst="rect">
            <a:avLst/>
          </a:prstGeom>
        </p:spPr>
      </p:pic>
      <p:pic>
        <p:nvPicPr>
          <p:cNvPr id="249858" name="Picture 2" descr="http://yakutsk-news.net/img/20200205/1dda8f40ee3c310ff854303d3cafa58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00" t="22843" r="40000" b="27369"/>
          <a:stretch/>
        </p:blipFill>
        <p:spPr bwMode="auto">
          <a:xfrm>
            <a:off x="4716016" y="214436"/>
            <a:ext cx="1152128" cy="1720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2880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0" y="196682"/>
            <a:ext cx="9144000" cy="52170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685800" eaLnBrk="1" hangingPunct="1">
              <a:lnSpc>
                <a:spcPct val="90000"/>
              </a:lnSpc>
            </a:pPr>
            <a:r>
              <a:rPr lang="ru-RU" altLang="ru-RU" sz="2100" b="1" dirty="0" smtClean="0">
                <a:latin typeface="Arial Narrow" panose="020B0606020202030204" pitchFamily="34" charset="0"/>
              </a:rPr>
              <a:t>ГЛАВНЫЕ СОБЫТИЯ 2021 ГОДА</a:t>
            </a:r>
            <a:endParaRPr lang="ru-RU" altLang="ru-RU" sz="2100" b="1" dirty="0">
              <a:latin typeface="Arial Narrow" panose="020B0606020202030204" pitchFamily="34" charset="0"/>
            </a:endParaRPr>
          </a:p>
        </p:txBody>
      </p:sp>
      <p:pic>
        <p:nvPicPr>
          <p:cNvPr id="3074" name="Picture 2" descr="https://i.ytimg.com/vi/yt-P6wE8_M0/maxresdefault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31"/>
          <a:stretch/>
        </p:blipFill>
        <p:spPr bwMode="auto">
          <a:xfrm>
            <a:off x="184548" y="1635453"/>
            <a:ext cx="1665176" cy="1030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uzor-elgyay.saha.muzkult.ru/media/2021/04/19/1248070654/God_zdorov_ya_gorizontal_ny_j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000"/>
          <a:stretch/>
        </p:blipFill>
        <p:spPr bwMode="auto">
          <a:xfrm>
            <a:off x="508584" y="3265555"/>
            <a:ext cx="1044116" cy="1090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8494" y="1471501"/>
            <a:ext cx="680380" cy="119473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42468" y="1850020"/>
            <a:ext cx="3106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Arial Narrow" panose="020B0606020202030204" pitchFamily="34" charset="0"/>
              </a:rPr>
              <a:t>Год науки и технологий в России  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42468" y="3483802"/>
            <a:ext cx="3250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Arial Narrow" panose="020B0606020202030204" pitchFamily="34" charset="0"/>
              </a:rPr>
              <a:t>Год здоровья в Республике Саха (Якутия)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616875" y="1858457"/>
            <a:ext cx="3528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Arial Narrow" panose="020B0606020202030204" pitchFamily="34" charset="0"/>
              </a:rPr>
              <a:t>XXI Спартакиада по национальным видам спорта «Игры </a:t>
            </a:r>
            <a:r>
              <a:rPr lang="ru-RU" sz="1600" b="1" dirty="0" err="1">
                <a:latin typeface="Arial Narrow" panose="020B0606020202030204" pitchFamily="34" charset="0"/>
              </a:rPr>
              <a:t>Манчаары</a:t>
            </a:r>
            <a:r>
              <a:rPr lang="ru-RU" sz="1600" b="1" dirty="0">
                <a:latin typeface="Arial Narrow" panose="020B0606020202030204" pitchFamily="34" charset="0"/>
              </a:rPr>
              <a:t>»</a:t>
            </a:r>
            <a:endParaRPr lang="ru-RU" sz="1600" b="1" dirty="0">
              <a:latin typeface="Arial Narrow" panose="020B0606020202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661631" y="5143494"/>
            <a:ext cx="3203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333333"/>
                </a:solidFill>
                <a:latin typeface="Arial Narrow" panose="020B0606020202030204" pitchFamily="34" charset="0"/>
              </a:rPr>
              <a:t>90-летие образования Горного улуса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552830" y="3193738"/>
            <a:ext cx="365648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282828"/>
                </a:solidFill>
                <a:latin typeface="Arial Narrow" panose="020B0606020202030204" pitchFamily="34" charset="0"/>
              </a:rPr>
              <a:t>20-летие триумфа якутской школы борьбы на чемпионате мира по вольной борьбе в Болгарии братьев Германа, Александра </a:t>
            </a:r>
            <a:r>
              <a:rPr lang="ru-RU" sz="1600" b="1" dirty="0" err="1">
                <a:solidFill>
                  <a:srgbClr val="282828"/>
                </a:solidFill>
                <a:latin typeface="Arial Narrow" panose="020B0606020202030204" pitchFamily="34" charset="0"/>
              </a:rPr>
              <a:t>Контоевых</a:t>
            </a:r>
            <a:r>
              <a:rPr lang="ru-RU" sz="1600" b="1" dirty="0">
                <a:solidFill>
                  <a:srgbClr val="282828"/>
                </a:solidFill>
                <a:latin typeface="Arial Narrow" panose="020B0606020202030204" pitchFamily="34" charset="0"/>
              </a:rPr>
              <a:t>.</a:t>
            </a:r>
            <a:endParaRPr lang="ru-RU" sz="1600" b="1" dirty="0">
              <a:latin typeface="Arial Narrow" panose="020B0606020202030204" pitchFamily="34" charset="0"/>
            </a:endParaRPr>
          </a:p>
        </p:txBody>
      </p:sp>
      <p:pic>
        <p:nvPicPr>
          <p:cNvPr id="3080" name="Picture 8" descr="https://sun9-39.userapi.com/c5224/g38238222/a_16a62a8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4321" y="3108460"/>
            <a:ext cx="1228725" cy="124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9615" y="4797152"/>
            <a:ext cx="1282496" cy="1282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776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object 5"/>
          <p:cNvSpPr txBox="1">
            <a:spLocks noChangeArrowheads="1"/>
          </p:cNvSpPr>
          <p:nvPr/>
        </p:nvSpPr>
        <p:spPr bwMode="auto">
          <a:xfrm>
            <a:off x="1115616" y="1282671"/>
            <a:ext cx="3240360" cy="411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23477" rIns="0" bIns="0">
            <a:spAutoFit/>
          </a:bodyPr>
          <a:lstStyle>
            <a:lvl1pPr marL="142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0716" defTabSz="685800" eaLnBrk="1" hangingPunct="1">
              <a:lnSpc>
                <a:spcPct val="90000"/>
              </a:lnSpc>
            </a:pPr>
            <a:r>
              <a:rPr lang="ru-RU" altLang="ru-RU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Санитарная авиация совершила 20 вылетов, эвакуированы 20 человек</a:t>
            </a:r>
          </a:p>
        </p:txBody>
      </p:sp>
      <p:sp>
        <p:nvSpPr>
          <p:cNvPr id="14339" name="Заголовок 1"/>
          <p:cNvSpPr txBox="1">
            <a:spLocks/>
          </p:cNvSpPr>
          <p:nvPr/>
        </p:nvSpPr>
        <p:spPr bwMode="auto">
          <a:xfrm>
            <a:off x="0" y="196682"/>
            <a:ext cx="9144000" cy="52170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685800" eaLnBrk="1" hangingPunct="1">
              <a:lnSpc>
                <a:spcPct val="90000"/>
              </a:lnSpc>
            </a:pPr>
            <a:r>
              <a:rPr lang="ru-RU" altLang="ru-RU" sz="2100" b="1" dirty="0">
                <a:latin typeface="Arial Narrow" panose="020B0606020202030204" pitchFamily="34" charset="0"/>
              </a:rPr>
              <a:t>Здоровый человек-здоровое общество!</a:t>
            </a:r>
          </a:p>
        </p:txBody>
      </p:sp>
      <p:sp>
        <p:nvSpPr>
          <p:cNvPr id="14340" name="object 5"/>
          <p:cNvSpPr txBox="1">
            <a:spLocks noChangeArrowheads="1"/>
          </p:cNvSpPr>
          <p:nvPr/>
        </p:nvSpPr>
        <p:spPr bwMode="auto">
          <a:xfrm>
            <a:off x="1119621" y="2154109"/>
            <a:ext cx="3175260" cy="411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23477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685800" eaLnBrk="1" hangingPunct="1">
              <a:lnSpc>
                <a:spcPct val="90000"/>
              </a:lnSpc>
            </a:pPr>
            <a:r>
              <a:rPr lang="ru-RU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На обеспечение льготными лекарствами в 2021г. Было выделено  23 000 тыс. рублей</a:t>
            </a:r>
            <a:r>
              <a:rPr lang="ru-RU" altLang="ru-RU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 </a:t>
            </a:r>
          </a:p>
        </p:txBody>
      </p:sp>
      <p:sp>
        <p:nvSpPr>
          <p:cNvPr id="14341" name="object 5"/>
          <p:cNvSpPr txBox="1">
            <a:spLocks noChangeArrowheads="1"/>
          </p:cNvSpPr>
          <p:nvPr/>
        </p:nvSpPr>
        <p:spPr bwMode="auto">
          <a:xfrm>
            <a:off x="1114305" y="4152995"/>
            <a:ext cx="3618013" cy="454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23477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685800" eaLnBrk="1" hangingPunct="1"/>
            <a:r>
              <a:rPr lang="ru-RU" altLang="ru-RU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Приобретен компьютерный томограф по программе модернизации здравоохранения РС (Я</a:t>
            </a:r>
            <a:r>
              <a:rPr lang="ru-RU" altLang="ru-RU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).</a:t>
            </a:r>
            <a:endParaRPr lang="ru-RU" altLang="ru-RU" sz="1400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pic>
        <p:nvPicPr>
          <p:cNvPr id="14343" name="Picture 2" descr="🚁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249" y="1045423"/>
            <a:ext cx="625055" cy="83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4" name="Picture 4" descr="💊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041" y="2174330"/>
            <a:ext cx="388144" cy="516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6" name="Picture 2" descr="C:\Users\krivoshapkinavv\Desktop\1. в работе\! ОТЧЕТ ПРАВИТЕЛЬСТВА\!!! Слайд\для слайда\image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465" y="3989397"/>
            <a:ext cx="651307" cy="826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8" name="Picture 4" descr="C:\Users\krivoshapkinavv\Desktop\1. в работе\! ОТЧЕТ ПРАВИТЕЛЬСТВА\!!! Слайд\для слайда\Без названия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070" y="2953505"/>
            <a:ext cx="676572" cy="773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9" name="Picture 26" descr="Картинки по запросу больница эмодзи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485" y="5016432"/>
            <a:ext cx="524162" cy="698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5" name="Прямая соединительная линия 34"/>
          <p:cNvCxnSpPr/>
          <p:nvPr/>
        </p:nvCxnSpPr>
        <p:spPr>
          <a:xfrm>
            <a:off x="1389459" y="6794804"/>
            <a:ext cx="6365081" cy="119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52" name="object 5"/>
          <p:cNvSpPr txBox="1">
            <a:spLocks noChangeArrowheads="1"/>
          </p:cNvSpPr>
          <p:nvPr/>
        </p:nvSpPr>
        <p:spPr bwMode="auto">
          <a:xfrm>
            <a:off x="1115615" y="2959785"/>
            <a:ext cx="3326463" cy="605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23477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685800" eaLnBrk="1" hangingPunct="1">
              <a:lnSpc>
                <a:spcPct val="90000"/>
              </a:lnSpc>
            </a:pPr>
            <a:r>
              <a:rPr lang="ru-RU" altLang="ru-RU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По программе «Земский доктор» в настоящее время работают 6 врачей.  Ерт-1, Бердигестях – 5</a:t>
            </a:r>
            <a:r>
              <a:rPr lang="ru-RU" altLang="ru-RU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. На 2022 год 1 вакансия – терапевт в </a:t>
            </a:r>
            <a:r>
              <a:rPr lang="ru-RU" altLang="ru-RU" sz="1400" dirty="0" err="1" smtClean="0">
                <a:solidFill>
                  <a:srgbClr val="002060"/>
                </a:solidFill>
                <a:latin typeface="Arial Narrow" panose="020B0606020202030204" pitchFamily="34" charset="0"/>
              </a:rPr>
              <a:t>с.Кептин</a:t>
            </a:r>
            <a:r>
              <a:rPr lang="ru-RU" altLang="ru-RU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.</a:t>
            </a:r>
            <a:endParaRPr lang="ru-RU" altLang="ru-RU" sz="1400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2" name="AutoShape 18" descr="https://static.wixstatic.com/media/d49c4c_d7c4021af5cc49dbb4e1109730e8f894~mv2.jpg/v1/fill/w_261,h_261,al_c,q_80,usm_0.66_1.00_0.01/%D0%B1%D1%80%D0%B5%D0%BD%D0%B4%D0%B1%D1%83%D0%BA_%D0%A1%D1%82%D1%80%D0%B0%D0%BD%D0%B8%D1%86%D0%B0_09.webp"/>
          <p:cNvSpPr>
            <a:spLocks noChangeAspect="1" noChangeArrowheads="1"/>
          </p:cNvSpPr>
          <p:nvPr/>
        </p:nvSpPr>
        <p:spPr bwMode="auto">
          <a:xfrm>
            <a:off x="1259681" y="74890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ru-RU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AutoShape 20" descr="https://static.wixstatic.com/media/d49c4c_d7c4021af5cc49dbb4e1109730e8f894~mv2.jpg/v1/fill/w_261,h_261,al_c,q_80,usm_0.66_1.00_0.01/%D0%B1%D1%80%D0%B5%D0%BD%D0%B4%D0%B1%D1%83%D0%BA_%D0%A1%D1%82%D1%80%D0%B0%D0%BD%D0%B8%D1%86%D0%B0_09.webp"/>
          <p:cNvSpPr>
            <a:spLocks noChangeAspect="1" noChangeArrowheads="1"/>
          </p:cNvSpPr>
          <p:nvPr/>
        </p:nvSpPr>
        <p:spPr bwMode="auto">
          <a:xfrm>
            <a:off x="1373981" y="863204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ru-RU" sz="135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7" cstate="print"/>
          <a:srcRect l="947" t="1319" r="947" b="1319"/>
          <a:stretch/>
        </p:blipFill>
        <p:spPr>
          <a:xfrm>
            <a:off x="406041" y="5652"/>
            <a:ext cx="910790" cy="910789"/>
          </a:xfrm>
          <a:prstGeom prst="rect">
            <a:avLst/>
          </a:prstGeom>
          <a:ln w="28575">
            <a:solidFill>
              <a:srgbClr val="92D050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1017252" y="4976652"/>
            <a:ext cx="358335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/>
            <a:r>
              <a:rPr lang="ru-RU" altLang="ru-RU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Проведена реконструкция здания больничного комплекса и открыто новое диагностическое отделение.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017252" y="5877272"/>
            <a:ext cx="38833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/>
            <a:r>
              <a:rPr lang="ru-RU" altLang="ru-RU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Поставлено 3 автомобиля скорой медицинской помощи (</a:t>
            </a:r>
            <a:r>
              <a:rPr lang="ru-RU" altLang="ru-RU" sz="1400" dirty="0" err="1">
                <a:solidFill>
                  <a:srgbClr val="002060"/>
                </a:solidFill>
                <a:latin typeface="Arial Narrow" panose="020B0606020202030204" pitchFamily="34" charset="0"/>
              </a:rPr>
              <a:t>Ерт</a:t>
            </a:r>
            <a:r>
              <a:rPr lang="ru-RU" altLang="ru-RU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, </a:t>
            </a:r>
            <a:r>
              <a:rPr lang="ru-RU" altLang="ru-RU" sz="1400" dirty="0" err="1">
                <a:solidFill>
                  <a:srgbClr val="002060"/>
                </a:solidFill>
                <a:latin typeface="Arial Narrow" panose="020B0606020202030204" pitchFamily="34" charset="0"/>
              </a:rPr>
              <a:t>Бясь-Кюель</a:t>
            </a:r>
            <a:r>
              <a:rPr lang="ru-RU" altLang="ru-RU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, Бердигестях)</a:t>
            </a:r>
          </a:p>
        </p:txBody>
      </p:sp>
      <p:pic>
        <p:nvPicPr>
          <p:cNvPr id="2050" name="Picture 2" descr="https://emojiguide.org/images/emoji/9/1nfsekw1n5pip9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939" y="5777658"/>
            <a:ext cx="622833" cy="622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Прямоугольник 24"/>
          <p:cNvSpPr/>
          <p:nvPr/>
        </p:nvSpPr>
        <p:spPr>
          <a:xfrm>
            <a:off x="5548604" y="1582653"/>
            <a:ext cx="31683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85800">
              <a:defRPr/>
            </a:pPr>
            <a:r>
              <a:rPr lang="ru-RU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Всего в районе за 2021г. заболело </a:t>
            </a:r>
            <a:r>
              <a:rPr lang="ru-RU" sz="1400" dirty="0">
                <a:solidFill>
                  <a:srgbClr val="FF0000"/>
                </a:solidFill>
                <a:latin typeface="Arial Narrow" panose="020B0606020202030204" pitchFamily="34" charset="0"/>
              </a:rPr>
              <a:t>1713 </a:t>
            </a:r>
            <a:r>
              <a:rPr lang="ru-RU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человека, из них детей до 17 лет - </a:t>
            </a:r>
            <a:r>
              <a:rPr lang="ru-RU" sz="1400" b="1" dirty="0">
                <a:solidFill>
                  <a:srgbClr val="C00000"/>
                </a:solidFill>
                <a:latin typeface="Arial Narrow" panose="020B0606020202030204" pitchFamily="34" charset="0"/>
              </a:rPr>
              <a:t>263</a:t>
            </a:r>
            <a:r>
              <a:rPr lang="ru-RU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. </a:t>
            </a:r>
          </a:p>
        </p:txBody>
      </p:sp>
      <p:pic>
        <p:nvPicPr>
          <p:cNvPr id="26" name="Picture 8" descr="http://dkmserov.ru/wp-content/uploads/2020/10/m1000x1000-768x768.jp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3047" y="1570696"/>
            <a:ext cx="657642" cy="657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Прямоугольник 26"/>
          <p:cNvSpPr/>
          <p:nvPr/>
        </p:nvSpPr>
        <p:spPr>
          <a:xfrm>
            <a:off x="5548604" y="2474312"/>
            <a:ext cx="328094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85800">
              <a:defRPr/>
            </a:pPr>
            <a:r>
              <a:rPr lang="ru-RU" sz="1400" dirty="0">
                <a:solidFill>
                  <a:srgbClr val="660066"/>
                </a:solidFill>
                <a:latin typeface="Arial Narrow" panose="020B0606020202030204" pitchFamily="34" charset="0"/>
              </a:rPr>
              <a:t>На 01.03.2022г. вакцину от </a:t>
            </a:r>
            <a:r>
              <a:rPr lang="en-US" sz="1400" dirty="0">
                <a:solidFill>
                  <a:srgbClr val="660066"/>
                </a:solidFill>
                <a:latin typeface="Arial Narrow" panose="020B0606020202030204" pitchFamily="34" charset="0"/>
              </a:rPr>
              <a:t>COVID-19</a:t>
            </a:r>
            <a:r>
              <a:rPr lang="ru-RU" sz="1400" dirty="0">
                <a:solidFill>
                  <a:srgbClr val="660066"/>
                </a:solidFill>
                <a:latin typeface="Arial Narrow" panose="020B0606020202030204" pitchFamily="34" charset="0"/>
              </a:rPr>
              <a:t>  получили </a:t>
            </a:r>
            <a:r>
              <a:rPr lang="ru-RU" sz="1400" b="1" dirty="0">
                <a:solidFill>
                  <a:srgbClr val="C00000"/>
                </a:solidFill>
                <a:latin typeface="Arial Narrow" panose="020B0606020202030204" pitchFamily="34" charset="0"/>
              </a:rPr>
              <a:t>6131</a:t>
            </a:r>
            <a:r>
              <a:rPr lang="ru-RU" sz="1400" dirty="0">
                <a:solidFill>
                  <a:srgbClr val="660066"/>
                </a:solidFill>
                <a:latin typeface="Arial Narrow" panose="020B0606020202030204" pitchFamily="34" charset="0"/>
              </a:rPr>
              <a:t> человек, План вакцинации – </a:t>
            </a:r>
            <a:r>
              <a:rPr lang="ru-RU" sz="1400" b="1" dirty="0">
                <a:solidFill>
                  <a:srgbClr val="C00000"/>
                </a:solidFill>
                <a:latin typeface="Arial Narrow" panose="020B0606020202030204" pitchFamily="34" charset="0"/>
              </a:rPr>
              <a:t>6372</a:t>
            </a:r>
            <a:r>
              <a:rPr lang="ru-RU" sz="1400" dirty="0">
                <a:solidFill>
                  <a:srgbClr val="660066"/>
                </a:solidFill>
                <a:latin typeface="Arial Narrow" panose="020B0606020202030204" pitchFamily="34" charset="0"/>
              </a:rPr>
              <a:t> человек. Исполнение плана 96,2%</a:t>
            </a:r>
          </a:p>
        </p:txBody>
      </p:sp>
      <p:pic>
        <p:nvPicPr>
          <p:cNvPr id="28" name="Picture 24" descr="https://st4.depositphotos.com/1230058/40372/v/1600/depositphotos_403727704-stock-illustration-plastic-medical-syringe-needle-drop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8" t="6286" r="5463" b="11776"/>
          <a:stretch/>
        </p:blipFill>
        <p:spPr bwMode="auto">
          <a:xfrm>
            <a:off x="4788024" y="2474312"/>
            <a:ext cx="732665" cy="732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5362002" y="3313223"/>
            <a:ext cx="35415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600" b="1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Основные задачи по здравоохранению на 2022 год</a:t>
            </a:r>
            <a:endParaRPr lang="ru-RU" sz="16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354568" y="3896674"/>
            <a:ext cx="38850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dirty="0">
                <a:latin typeface="Arial Narrow" panose="020B0606020202030204" pitchFamily="34" charset="0"/>
              </a:rPr>
              <a:t>Капитальный ремонт  и реконструкция больничного комплекса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354568" y="4460959"/>
            <a:ext cx="37894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dirty="0">
                <a:latin typeface="Arial Narrow" panose="020B0606020202030204" pitchFamily="34" charset="0"/>
              </a:rPr>
              <a:t>Приобретение автомобиля скорой медицинской помощи класса А.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354568" y="5054583"/>
            <a:ext cx="38850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dirty="0">
                <a:latin typeface="Arial Narrow" panose="020B0606020202030204" pitchFamily="34" charset="0"/>
              </a:rPr>
              <a:t>Приобретение медицинского оборудования согласно порядкам оказания медицинской помощи.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354568" y="5787261"/>
            <a:ext cx="388500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dirty="0">
                <a:latin typeface="Arial Narrow" panose="020B0606020202030204" pitchFamily="34" charset="0"/>
              </a:rPr>
              <a:t>Работа по кадровому обеспечению. Заявлены вакансии врачей терапевтов в </a:t>
            </a:r>
            <a:r>
              <a:rPr lang="ru-RU" sz="1400" dirty="0" err="1">
                <a:latin typeface="Arial Narrow" panose="020B0606020202030204" pitchFamily="34" charset="0"/>
              </a:rPr>
              <a:t>с.Кептин</a:t>
            </a:r>
            <a:r>
              <a:rPr lang="ru-RU" sz="1400" dirty="0">
                <a:latin typeface="Arial Narrow" panose="020B0606020202030204" pitchFamily="34" charset="0"/>
              </a:rPr>
              <a:t>, </a:t>
            </a:r>
            <a:r>
              <a:rPr lang="ru-RU" sz="1400" dirty="0" err="1">
                <a:latin typeface="Arial Narrow" panose="020B0606020202030204" pitchFamily="34" charset="0"/>
              </a:rPr>
              <a:t>Бясь-Кюель</a:t>
            </a:r>
            <a:r>
              <a:rPr lang="ru-RU" sz="1400" dirty="0">
                <a:latin typeface="Arial Narrow" panose="020B0606020202030204" pitchFamily="34" charset="0"/>
              </a:rPr>
              <a:t>, анестезиолога-реаниматолога, педиатра, фельдшера-лаборанта.</a:t>
            </a:r>
          </a:p>
        </p:txBody>
      </p:sp>
      <p:pic>
        <p:nvPicPr>
          <p:cNvPr id="34" name="Picture 26" descr="Картинки по запросу больница эмодзи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8157" y="3866699"/>
            <a:ext cx="442513" cy="590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2" descr="https://emojiguide.org/images/emoji/9/1nfsekw1n5pip9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5896" y="4386907"/>
            <a:ext cx="622833" cy="622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 descr="C:\Users\krivoshapkinavv\Desktop\1. в работе\! ОТЧЕТ ПРАВИТЕЛЬСТВА\!!! Слайд\для слайда\image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9166" y="5032081"/>
            <a:ext cx="536838" cy="681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4" descr="C:\Users\krivoshapkinavv\Desktop\1. в работе\! ОТЧЕТ ПРАВИТЕЛЬСТВА\!!! Слайд\для слайда\Без названия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2790" y="5843168"/>
            <a:ext cx="676572" cy="773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6" descr="https://donvesti.ru/wp-content/uploads/2021/02/Important-Information-about-COVID-19-for-South-Carolina-Residents-and-Visitors.jpe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692696"/>
            <a:ext cx="1745094" cy="997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2588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6876256" y="6453336"/>
            <a:ext cx="2234860" cy="404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-213412" y="136198"/>
            <a:ext cx="9324528" cy="83099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uLnTx/>
                <a:uFillTx/>
                <a:latin typeface="Arial Narrow" panose="020B0606020202030204" pitchFamily="34" charset="0"/>
              </a:rPr>
              <a:t>XXI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uLnTx/>
                <a:uFillTx/>
                <a:latin typeface="Arial Narrow" panose="020B0606020202030204" pitchFamily="34" charset="0"/>
              </a:rPr>
              <a:t>Спартакиада по национальным видам спорта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uLnTx/>
                <a:uFillTx/>
                <a:latin typeface="Arial Narrow" panose="020B0606020202030204" pitchFamily="34" charset="0"/>
              </a:rPr>
              <a:t>«Игры Манчаары»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uLnTx/>
              <a:uFillTx/>
              <a:latin typeface="Arial Narrow" panose="020B0606020202030204" pitchFamily="34" charset="0"/>
            </a:endParaRPr>
          </a:p>
        </p:txBody>
      </p:sp>
      <p:graphicFrame>
        <p:nvGraphicFramePr>
          <p:cNvPr id="15" name="Диаграмма 14"/>
          <p:cNvGraphicFramePr/>
          <p:nvPr>
            <p:extLst/>
          </p:nvPr>
        </p:nvGraphicFramePr>
        <p:xfrm>
          <a:off x="2430458" y="1080562"/>
          <a:ext cx="4310285" cy="3028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" name="Овал 16"/>
          <p:cNvSpPr/>
          <p:nvPr/>
        </p:nvSpPr>
        <p:spPr>
          <a:xfrm>
            <a:off x="3765508" y="1987395"/>
            <a:ext cx="1400615" cy="138843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object 12"/>
          <p:cNvSpPr txBox="1"/>
          <p:nvPr/>
        </p:nvSpPr>
        <p:spPr>
          <a:xfrm>
            <a:off x="3868883" y="2381349"/>
            <a:ext cx="1185760" cy="548227"/>
          </a:xfrm>
          <a:prstGeom prst="rect">
            <a:avLst/>
          </a:prstGeom>
          <a:noFill/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lang="ru-RU" sz="2000" b="1" spc="-5" dirty="0" smtClean="0">
                <a:solidFill>
                  <a:srgbClr val="C00000"/>
                </a:solidFill>
                <a:latin typeface="Tahoma"/>
                <a:cs typeface="Tahoma"/>
              </a:rPr>
              <a:t>1,406</a:t>
            </a:r>
          </a:p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400" b="1" dirty="0" err="1" smtClean="0">
                <a:solidFill>
                  <a:srgbClr val="2860A8"/>
                </a:solidFill>
                <a:latin typeface="Century Gothic" panose="020B0502020202020204" pitchFamily="34" charset="0"/>
                <a:cs typeface="Myanmar Text" panose="020B0502040204020203" pitchFamily="34" charset="0"/>
              </a:rPr>
              <a:t>мл</a:t>
            </a:r>
            <a:r>
              <a:rPr lang="ru-RU" sz="1400" b="1" dirty="0" err="1" smtClean="0">
                <a:solidFill>
                  <a:srgbClr val="2860A8"/>
                </a:solidFill>
                <a:latin typeface="Century Gothic" panose="020B0502020202020204" pitchFamily="34" charset="0"/>
                <a:cs typeface="Myanmar Text" panose="020B0502040204020203" pitchFamily="34" charset="0"/>
              </a:rPr>
              <a:t>рд</a:t>
            </a:r>
            <a:r>
              <a:rPr lang="ru-RU" sz="1400" b="1" dirty="0" smtClean="0">
                <a:solidFill>
                  <a:srgbClr val="2860A8"/>
                </a:solidFill>
                <a:latin typeface="Century Gothic" panose="020B0502020202020204" pitchFamily="34" charset="0"/>
                <a:cs typeface="Myanmar Text" panose="020B0502040204020203" pitchFamily="34" charset="0"/>
              </a:rPr>
              <a:t>.</a:t>
            </a:r>
            <a:r>
              <a:rPr sz="1400" b="1" spc="-5" dirty="0" err="1" smtClean="0">
                <a:solidFill>
                  <a:srgbClr val="2860A8"/>
                </a:solidFill>
                <a:latin typeface="Century Gothic" panose="020B0502020202020204" pitchFamily="34" charset="0"/>
                <a:cs typeface="Myanmar Text" panose="020B0502040204020203" pitchFamily="34" charset="0"/>
              </a:rPr>
              <a:t>р</a:t>
            </a:r>
            <a:r>
              <a:rPr sz="1400" b="1" dirty="0" err="1" smtClean="0">
                <a:solidFill>
                  <a:srgbClr val="2860A8"/>
                </a:solidFill>
                <a:latin typeface="Century Gothic" panose="020B0502020202020204" pitchFamily="34" charset="0"/>
                <a:cs typeface="Myanmar Text" panose="020B0502040204020203" pitchFamily="34" charset="0"/>
              </a:rPr>
              <a:t>уб</a:t>
            </a:r>
            <a:r>
              <a:rPr lang="ru-RU" sz="1400" b="1" dirty="0" smtClean="0">
                <a:solidFill>
                  <a:srgbClr val="2860A8"/>
                </a:solidFill>
                <a:latin typeface="Century Gothic" panose="020B0502020202020204" pitchFamily="34" charset="0"/>
                <a:cs typeface="Myanmar Text" panose="020B0502040204020203" pitchFamily="34" charset="0"/>
              </a:rPr>
              <a:t>.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9097" y="52795"/>
            <a:ext cx="722535" cy="1268760"/>
          </a:xfrm>
          <a:prstGeom prst="rect">
            <a:avLst/>
          </a:prstGeom>
        </p:spPr>
      </p:pic>
      <p:sp>
        <p:nvSpPr>
          <p:cNvPr id="20" name="TextBox 1"/>
          <p:cNvSpPr txBox="1"/>
          <p:nvPr/>
        </p:nvSpPr>
        <p:spPr>
          <a:xfrm>
            <a:off x="3801009" y="3523793"/>
            <a:ext cx="29464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1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Национальный проект: </a:t>
            </a:r>
          </a:p>
          <a:p>
            <a:pPr algn="r"/>
            <a:r>
              <a:rPr lang="ru-RU" sz="11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«</a:t>
            </a:r>
            <a:r>
              <a:rPr lang="ru-RU" sz="11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Экология</a:t>
            </a:r>
            <a:r>
              <a:rPr lang="ru-RU" sz="11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» – </a:t>
            </a:r>
            <a:r>
              <a:rPr lang="ru-RU" sz="11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199 </a:t>
            </a:r>
            <a:r>
              <a:rPr lang="ru-RU" sz="1100" b="1" dirty="0" err="1" smtClean="0">
                <a:solidFill>
                  <a:srgbClr val="C00000"/>
                </a:solidFill>
                <a:latin typeface="Arial Narrow" panose="020B0606020202030204" pitchFamily="34" charset="0"/>
              </a:rPr>
              <a:t>млн.руб</a:t>
            </a:r>
            <a:r>
              <a:rPr lang="ru-RU" sz="11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. </a:t>
            </a:r>
          </a:p>
          <a:p>
            <a:pPr algn="r"/>
            <a:r>
              <a:rPr lang="ru-RU" sz="11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«</a:t>
            </a:r>
            <a:r>
              <a:rPr lang="ru-RU" sz="11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Жилье и городская среда</a:t>
            </a:r>
            <a:r>
              <a:rPr lang="ru-RU" sz="11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»-</a:t>
            </a:r>
            <a:r>
              <a:rPr lang="ru-RU" sz="11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14 </a:t>
            </a:r>
            <a:r>
              <a:rPr lang="ru-RU" sz="1100" b="1" dirty="0" err="1" smtClean="0">
                <a:solidFill>
                  <a:srgbClr val="C00000"/>
                </a:solidFill>
                <a:latin typeface="Arial Narrow" panose="020B0606020202030204" pitchFamily="34" charset="0"/>
              </a:rPr>
              <a:t>млн.руб</a:t>
            </a:r>
            <a:r>
              <a:rPr lang="ru-RU" sz="11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.</a:t>
            </a:r>
          </a:p>
          <a:p>
            <a:pPr algn="r"/>
            <a:r>
              <a:rPr lang="ru-RU" sz="11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«Демография» - </a:t>
            </a:r>
            <a:r>
              <a:rPr lang="ru-RU" sz="11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179 </a:t>
            </a:r>
            <a:r>
              <a:rPr lang="ru-RU" sz="1100" b="1" dirty="0" err="1" smtClean="0">
                <a:solidFill>
                  <a:srgbClr val="C00000"/>
                </a:solidFill>
                <a:latin typeface="Arial Narrow" panose="020B0606020202030204" pitchFamily="34" charset="0"/>
              </a:rPr>
              <a:t>млн.руб</a:t>
            </a:r>
            <a:r>
              <a:rPr lang="ru-RU" sz="11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.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4461456" y="4220071"/>
            <a:ext cx="2286000" cy="57708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05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Федеральная программа</a:t>
            </a:r>
          </a:p>
          <a:p>
            <a:pPr algn="r"/>
            <a:r>
              <a:rPr lang="ru-RU" sz="105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«</a:t>
            </a:r>
            <a:r>
              <a:rPr lang="ru-RU" sz="105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Комплексное </a:t>
            </a:r>
            <a:r>
              <a:rPr lang="ru-RU" sz="1050" b="1" dirty="0">
                <a:solidFill>
                  <a:srgbClr val="002060"/>
                </a:solidFill>
                <a:latin typeface="Arial Narrow" panose="020B0606020202030204" pitchFamily="34" charset="0"/>
              </a:rPr>
              <a:t>развитие сельских территорий</a:t>
            </a:r>
            <a:r>
              <a:rPr lang="ru-RU" sz="1050" dirty="0">
                <a:solidFill>
                  <a:srgbClr val="002060"/>
                </a:solidFill>
                <a:latin typeface="Arial Narrow" panose="020B0606020202030204" pitchFamily="34" charset="0"/>
              </a:rPr>
              <a:t>» - </a:t>
            </a:r>
            <a:r>
              <a:rPr lang="ru-RU" sz="105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118 </a:t>
            </a:r>
            <a:r>
              <a:rPr lang="ru-RU" sz="1050" b="1" dirty="0" err="1" smtClean="0">
                <a:solidFill>
                  <a:srgbClr val="C00000"/>
                </a:solidFill>
                <a:latin typeface="Arial Narrow" panose="020B0606020202030204" pitchFamily="34" charset="0"/>
              </a:rPr>
              <a:t>млн.руб</a:t>
            </a:r>
            <a:r>
              <a:rPr lang="ru-RU" sz="105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.</a:t>
            </a:r>
            <a:endParaRPr lang="ru-RU" sz="105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24" name="object 5"/>
          <p:cNvSpPr txBox="1">
            <a:spLocks noGrp="1"/>
          </p:cNvSpPr>
          <p:nvPr>
            <p:ph type="title"/>
          </p:nvPr>
        </p:nvSpPr>
        <p:spPr>
          <a:xfrm>
            <a:off x="6371863" y="1631127"/>
            <a:ext cx="2616835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00"/>
              </a:spcBef>
            </a:pPr>
            <a:r>
              <a:rPr sz="4800" spc="45" dirty="0" smtClean="0">
                <a:solidFill>
                  <a:srgbClr val="C00000"/>
                </a:solidFill>
                <a:latin typeface="Arial"/>
                <a:cs typeface="Arial"/>
              </a:rPr>
              <a:t>I</a:t>
            </a:r>
            <a:r>
              <a:rPr sz="4800" spc="-290" dirty="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3600" b="1" spc="75" dirty="0">
                <a:solidFill>
                  <a:srgbClr val="C00000"/>
                </a:solidFill>
              </a:rPr>
              <a:t>МЕСТО</a:t>
            </a:r>
            <a:endParaRPr sz="3600" b="1" dirty="0">
              <a:solidFill>
                <a:srgbClr val="C00000"/>
              </a:solidFill>
              <a:latin typeface="Arial"/>
              <a:cs typeface="Arial"/>
            </a:endParaRPr>
          </a:p>
        </p:txBody>
      </p:sp>
      <p:sp>
        <p:nvSpPr>
          <p:cNvPr id="25" name="object 6"/>
          <p:cNvSpPr txBox="1"/>
          <p:nvPr/>
        </p:nvSpPr>
        <p:spPr>
          <a:xfrm>
            <a:off x="6415339" y="2431576"/>
            <a:ext cx="2660287" cy="11336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r">
              <a:lnSpc>
                <a:spcPct val="100000"/>
              </a:lnSpc>
              <a:spcBef>
                <a:spcPts val="100"/>
              </a:spcBef>
            </a:pPr>
            <a:r>
              <a:rPr lang="ru-RU" sz="1200" spc="40" dirty="0" smtClean="0">
                <a:latin typeface="Century Gothic" panose="020B0502020202020204" pitchFamily="34" charset="0"/>
                <a:cs typeface="Tahoma"/>
              </a:rPr>
              <a:t>В 3 группе (</a:t>
            </a:r>
            <a:r>
              <a:rPr lang="ru-RU" sz="1200" spc="40" dirty="0" err="1" smtClean="0">
                <a:latin typeface="Century Gothic" panose="020B0502020202020204" pitchFamily="34" charset="0"/>
                <a:cs typeface="Tahoma"/>
              </a:rPr>
              <a:t>Кобяйский</a:t>
            </a:r>
            <a:r>
              <a:rPr lang="ru-RU" sz="1200" spc="40" dirty="0" smtClean="0">
                <a:latin typeface="Century Gothic" panose="020B0502020202020204" pitchFamily="34" charset="0"/>
                <a:cs typeface="Tahoma"/>
              </a:rPr>
              <a:t>, </a:t>
            </a:r>
            <a:r>
              <a:rPr lang="ru-RU" sz="1200" spc="40" dirty="0" err="1" smtClean="0">
                <a:latin typeface="Century Gothic" panose="020B0502020202020204" pitchFamily="34" charset="0"/>
                <a:cs typeface="Tahoma"/>
              </a:rPr>
              <a:t>Томпонский</a:t>
            </a:r>
            <a:r>
              <a:rPr lang="ru-RU" sz="1200" spc="40" dirty="0" smtClean="0">
                <a:latin typeface="Century Gothic" panose="020B0502020202020204" pitchFamily="34" charset="0"/>
                <a:cs typeface="Tahoma"/>
              </a:rPr>
              <a:t>, Горный, </a:t>
            </a:r>
            <a:r>
              <a:rPr lang="ru-RU" sz="1200" spc="40" dirty="0" err="1" smtClean="0">
                <a:latin typeface="Century Gothic" panose="020B0502020202020204" pitchFamily="34" charset="0"/>
                <a:cs typeface="Tahoma"/>
              </a:rPr>
              <a:t>Оймяконский</a:t>
            </a:r>
            <a:r>
              <a:rPr lang="ru-RU" sz="1200" spc="40" dirty="0" smtClean="0">
                <a:latin typeface="Century Gothic" panose="020B0502020202020204" pitchFamily="34" charset="0"/>
                <a:cs typeface="Tahoma"/>
              </a:rPr>
              <a:t>, </a:t>
            </a:r>
          </a:p>
          <a:p>
            <a:pPr marL="12700" marR="5080" algn="r">
              <a:lnSpc>
                <a:spcPct val="100000"/>
              </a:lnSpc>
              <a:spcBef>
                <a:spcPts val="100"/>
              </a:spcBef>
            </a:pPr>
            <a:r>
              <a:rPr lang="ru-RU" sz="1200" spc="40" dirty="0" err="1" smtClean="0">
                <a:latin typeface="Century Gothic" panose="020B0502020202020204" pitchFamily="34" charset="0"/>
                <a:cs typeface="Tahoma"/>
              </a:rPr>
              <a:t>Усть</a:t>
            </a:r>
            <a:r>
              <a:rPr lang="ru-RU" sz="1200" spc="40" dirty="0" smtClean="0">
                <a:latin typeface="Century Gothic" panose="020B0502020202020204" pitchFamily="34" charset="0"/>
                <a:cs typeface="Tahoma"/>
              </a:rPr>
              <a:t>-Майский, </a:t>
            </a:r>
            <a:r>
              <a:rPr lang="ru-RU" sz="1200" spc="40" dirty="0" err="1" smtClean="0">
                <a:latin typeface="Century Gothic" panose="020B0502020202020204" pitchFamily="34" charset="0"/>
                <a:cs typeface="Tahoma"/>
              </a:rPr>
              <a:t>Верхоянский</a:t>
            </a:r>
            <a:r>
              <a:rPr lang="ru-RU" sz="1200" spc="40" dirty="0" smtClean="0">
                <a:latin typeface="Century Gothic" panose="020B0502020202020204" pitchFamily="34" charset="0"/>
                <a:cs typeface="Tahoma"/>
              </a:rPr>
              <a:t>, </a:t>
            </a:r>
            <a:r>
              <a:rPr lang="ru-RU" sz="1200" spc="40" dirty="0" err="1" smtClean="0">
                <a:latin typeface="Century Gothic" panose="020B0502020202020204" pitchFamily="34" charset="0"/>
                <a:cs typeface="Tahoma"/>
              </a:rPr>
              <a:t>Среднеколымский</a:t>
            </a:r>
            <a:r>
              <a:rPr lang="ru-RU" sz="1200" spc="40" dirty="0" smtClean="0">
                <a:latin typeface="Century Gothic" panose="020B0502020202020204" pitchFamily="34" charset="0"/>
                <a:cs typeface="Tahoma"/>
              </a:rPr>
              <a:t> улусы, </a:t>
            </a:r>
            <a:r>
              <a:rPr lang="ru-RU" sz="1200" spc="40" dirty="0" err="1" smtClean="0">
                <a:latin typeface="Century Gothic" panose="020B0502020202020204" pitchFamily="34" charset="0"/>
                <a:cs typeface="Tahoma"/>
              </a:rPr>
              <a:t>п.Жатай</a:t>
            </a:r>
            <a:r>
              <a:rPr lang="ru-RU" sz="1200" spc="40" dirty="0" smtClean="0">
                <a:latin typeface="Century Gothic" panose="020B0502020202020204" pitchFamily="34" charset="0"/>
                <a:cs typeface="Tahoma"/>
              </a:rPr>
              <a:t>) </a:t>
            </a:r>
            <a:endParaRPr sz="1200" dirty="0">
              <a:latin typeface="Century Gothic" panose="020B0502020202020204" pitchFamily="34" charset="0"/>
              <a:cs typeface="Tahoma"/>
            </a:endParaRPr>
          </a:p>
        </p:txBody>
      </p:sp>
      <p:sp>
        <p:nvSpPr>
          <p:cNvPr id="26" name="object 7"/>
          <p:cNvSpPr txBox="1"/>
          <p:nvPr/>
        </p:nvSpPr>
        <p:spPr>
          <a:xfrm>
            <a:off x="7231057" y="4081511"/>
            <a:ext cx="2221207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48945" algn="r">
              <a:lnSpc>
                <a:spcPct val="100000"/>
              </a:lnSpc>
              <a:spcBef>
                <a:spcPts val="100"/>
              </a:spcBef>
            </a:pPr>
            <a:r>
              <a:rPr lang="ru-RU" sz="1400" dirty="0" smtClean="0">
                <a:latin typeface="Century Gothic" panose="020B0502020202020204" pitchFamily="34" charset="0"/>
                <a:cs typeface="Tahoma"/>
              </a:rPr>
              <a:t>В общекомандном зачете</a:t>
            </a:r>
            <a:endParaRPr sz="1400" dirty="0">
              <a:latin typeface="Century Gothic" panose="020B0502020202020204" pitchFamily="34" charset="0"/>
              <a:cs typeface="Tahoma"/>
            </a:endParaRPr>
          </a:p>
        </p:txBody>
      </p:sp>
      <p:sp>
        <p:nvSpPr>
          <p:cNvPr id="27" name="object 11"/>
          <p:cNvSpPr txBox="1"/>
          <p:nvPr/>
        </p:nvSpPr>
        <p:spPr>
          <a:xfrm>
            <a:off x="7250464" y="3436427"/>
            <a:ext cx="1917265" cy="62901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0" b="1" baseline="-2192" dirty="0">
                <a:solidFill>
                  <a:srgbClr val="2860A8"/>
                </a:solidFill>
                <a:latin typeface="Arial"/>
                <a:cs typeface="Arial"/>
              </a:rPr>
              <a:t>V</a:t>
            </a:r>
            <a:r>
              <a:rPr sz="6000" b="1" spc="-412" baseline="-2192" dirty="0">
                <a:solidFill>
                  <a:srgbClr val="2860A8"/>
                </a:solidFill>
                <a:latin typeface="Arial"/>
                <a:cs typeface="Arial"/>
              </a:rPr>
              <a:t> </a:t>
            </a:r>
            <a:r>
              <a:rPr sz="2400" b="1" spc="90" dirty="0">
                <a:solidFill>
                  <a:srgbClr val="2860A8"/>
                </a:solidFill>
                <a:latin typeface="Tahoma"/>
                <a:cs typeface="Tahoma"/>
              </a:rPr>
              <a:t>М</a:t>
            </a:r>
            <a:r>
              <a:rPr sz="2400" b="1" spc="95" dirty="0">
                <a:solidFill>
                  <a:srgbClr val="2860A8"/>
                </a:solidFill>
                <a:latin typeface="Tahoma"/>
                <a:cs typeface="Tahoma"/>
              </a:rPr>
              <a:t>Е</a:t>
            </a:r>
            <a:r>
              <a:rPr sz="2400" b="1" spc="85" dirty="0">
                <a:solidFill>
                  <a:srgbClr val="2860A8"/>
                </a:solidFill>
                <a:latin typeface="Tahoma"/>
                <a:cs typeface="Tahoma"/>
              </a:rPr>
              <a:t>С</a:t>
            </a:r>
            <a:r>
              <a:rPr sz="2400" b="1" spc="90" dirty="0">
                <a:solidFill>
                  <a:srgbClr val="2860A8"/>
                </a:solidFill>
                <a:latin typeface="Tahoma"/>
                <a:cs typeface="Tahoma"/>
              </a:rPr>
              <a:t>Т</a:t>
            </a:r>
            <a:r>
              <a:rPr sz="2400" b="1" dirty="0">
                <a:solidFill>
                  <a:srgbClr val="2860A8"/>
                </a:solidFill>
                <a:latin typeface="Tahoma"/>
                <a:cs typeface="Tahoma"/>
              </a:rPr>
              <a:t>О</a:t>
            </a:r>
            <a:endParaRPr sz="2400" dirty="0">
              <a:solidFill>
                <a:srgbClr val="2860A8"/>
              </a:solidFill>
              <a:latin typeface="Tahoma"/>
              <a:cs typeface="Tahoma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211745" y="2626734"/>
            <a:ext cx="130356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rgbClr val="2860A8"/>
                </a:solidFill>
                <a:latin typeface="Bahnschrift SemiCondensed" panose="020B0502040204020203" pitchFamily="34" charset="0"/>
                <a:cs typeface="Arial" panose="020B0604020202020204" pitchFamily="34" charset="0"/>
              </a:rPr>
              <a:t>1 850</a:t>
            </a:r>
            <a:endParaRPr lang="ru-RU" sz="4400" dirty="0">
              <a:solidFill>
                <a:srgbClr val="2860A8"/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97509" y="1628095"/>
            <a:ext cx="73930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rgbClr val="2860A8"/>
                </a:solidFill>
                <a:latin typeface="Bahnschrift SemiCondensed" panose="020B0502040204020203" pitchFamily="34" charset="0"/>
                <a:cs typeface="Arial" panose="020B0604020202020204" pitchFamily="34" charset="0"/>
              </a:rPr>
              <a:t>40</a:t>
            </a:r>
            <a:endParaRPr lang="ru-RU" sz="4400" dirty="0">
              <a:solidFill>
                <a:srgbClr val="2860A8"/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222483" y="4593792"/>
            <a:ext cx="52450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rgbClr val="2860A8"/>
                </a:solidFill>
                <a:latin typeface="Bahnschrift SemiCondensed" panose="020B0502040204020203" pitchFamily="34" charset="0"/>
                <a:cs typeface="Arial" panose="020B0604020202020204" pitchFamily="34" charset="0"/>
              </a:rPr>
              <a:t>11</a:t>
            </a:r>
            <a:endParaRPr lang="ru-RU" sz="4400" dirty="0">
              <a:solidFill>
                <a:srgbClr val="2860A8"/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244908" y="5459793"/>
            <a:ext cx="96532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rgbClr val="2860A8"/>
                </a:solidFill>
                <a:latin typeface="Bahnschrift SemiCondensed" panose="020B0502040204020203" pitchFamily="34" charset="0"/>
                <a:cs typeface="Arial" panose="020B0604020202020204" pitchFamily="34" charset="0"/>
              </a:rPr>
              <a:t>259</a:t>
            </a:r>
            <a:endParaRPr lang="ru-RU" sz="4400" dirty="0">
              <a:solidFill>
                <a:srgbClr val="2860A8"/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32" name="object 7"/>
          <p:cNvSpPr txBox="1"/>
          <p:nvPr/>
        </p:nvSpPr>
        <p:spPr>
          <a:xfrm>
            <a:off x="237161" y="3349851"/>
            <a:ext cx="209042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48945">
              <a:lnSpc>
                <a:spcPct val="100000"/>
              </a:lnSpc>
              <a:spcBef>
                <a:spcPts val="100"/>
              </a:spcBef>
            </a:pPr>
            <a:r>
              <a:rPr lang="ru-RU" sz="1600" dirty="0" smtClean="0">
                <a:latin typeface="Century Gothic" panose="020B0502020202020204" pitchFamily="34" charset="0"/>
                <a:cs typeface="Tahoma"/>
              </a:rPr>
              <a:t>спортсменов</a:t>
            </a:r>
            <a:endParaRPr sz="1600" dirty="0">
              <a:latin typeface="Century Gothic" panose="020B0502020202020204" pitchFamily="34" charset="0"/>
              <a:cs typeface="Tahoma"/>
            </a:endParaRPr>
          </a:p>
        </p:txBody>
      </p:sp>
      <p:sp>
        <p:nvSpPr>
          <p:cNvPr id="33" name="object 7"/>
          <p:cNvSpPr txBox="1"/>
          <p:nvPr/>
        </p:nvSpPr>
        <p:spPr>
          <a:xfrm>
            <a:off x="279945" y="2322906"/>
            <a:ext cx="209042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48945">
              <a:lnSpc>
                <a:spcPct val="100000"/>
              </a:lnSpc>
              <a:spcBef>
                <a:spcPts val="100"/>
              </a:spcBef>
            </a:pPr>
            <a:r>
              <a:rPr lang="ru-RU" sz="1600" dirty="0" smtClean="0">
                <a:latin typeface="Century Gothic" panose="020B0502020202020204" pitchFamily="34" charset="0"/>
                <a:cs typeface="Tahoma"/>
              </a:rPr>
              <a:t>команд</a:t>
            </a:r>
            <a:endParaRPr sz="1600" dirty="0">
              <a:latin typeface="Century Gothic" panose="020B0502020202020204" pitchFamily="34" charset="0"/>
              <a:cs typeface="Tahoma"/>
            </a:endParaRPr>
          </a:p>
        </p:txBody>
      </p:sp>
      <p:sp>
        <p:nvSpPr>
          <p:cNvPr id="35" name="object 7"/>
          <p:cNvSpPr txBox="1"/>
          <p:nvPr/>
        </p:nvSpPr>
        <p:spPr>
          <a:xfrm>
            <a:off x="323421" y="6069678"/>
            <a:ext cx="209042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48945">
              <a:lnSpc>
                <a:spcPct val="100000"/>
              </a:lnSpc>
              <a:spcBef>
                <a:spcPts val="100"/>
              </a:spcBef>
            </a:pPr>
            <a:r>
              <a:rPr lang="ru-RU" sz="1600" dirty="0" smtClean="0">
                <a:latin typeface="Century Gothic" panose="020B0502020202020204" pitchFamily="34" charset="0"/>
                <a:cs typeface="Tahoma"/>
              </a:rPr>
              <a:t>комплектов медалей</a:t>
            </a:r>
            <a:endParaRPr sz="1600" dirty="0">
              <a:latin typeface="Century Gothic" panose="020B0502020202020204" pitchFamily="34" charset="0"/>
              <a:cs typeface="Tahoma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5829315" y="5248031"/>
            <a:ext cx="104387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>
                <a:solidFill>
                  <a:srgbClr val="C00000"/>
                </a:solidFill>
                <a:latin typeface="Bahnschrift SemiCondensed" panose="020B0502040204020203" pitchFamily="34" charset="0"/>
                <a:cs typeface="Arial" panose="020B0604020202020204" pitchFamily="34" charset="0"/>
              </a:rPr>
              <a:t>153</a:t>
            </a:r>
            <a:endParaRPr lang="ru-RU" sz="5400" dirty="0">
              <a:solidFill>
                <a:srgbClr val="C00000"/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45" name="object 6"/>
          <p:cNvSpPr txBox="1"/>
          <p:nvPr/>
        </p:nvSpPr>
        <p:spPr>
          <a:xfrm>
            <a:off x="5166284" y="6049518"/>
            <a:ext cx="1695694" cy="659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r">
              <a:lnSpc>
                <a:spcPct val="100000"/>
              </a:lnSpc>
              <a:spcBef>
                <a:spcPts val="100"/>
              </a:spcBef>
            </a:pPr>
            <a:r>
              <a:rPr lang="ru-RU" sz="1400" spc="40" dirty="0" smtClean="0">
                <a:latin typeface="Century Gothic" panose="020B0502020202020204" pitchFamily="34" charset="0"/>
                <a:cs typeface="Tahoma"/>
              </a:rPr>
              <a:t>Волонтера в возрасте от 17 до 70 лет</a:t>
            </a:r>
            <a:endParaRPr sz="1400" dirty="0">
              <a:latin typeface="Century Gothic" panose="020B0502020202020204" pitchFamily="34" charset="0"/>
              <a:cs typeface="Tahom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1587" y="1289262"/>
            <a:ext cx="26997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Всего:</a:t>
            </a:r>
            <a:endParaRPr lang="ru-RU" sz="2000" dirty="0"/>
          </a:p>
        </p:txBody>
      </p:sp>
      <p:sp>
        <p:nvSpPr>
          <p:cNvPr id="46" name="Прямоугольник 45"/>
          <p:cNvSpPr/>
          <p:nvPr/>
        </p:nvSpPr>
        <p:spPr>
          <a:xfrm>
            <a:off x="4471044" y="5217506"/>
            <a:ext cx="72327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>
                <a:solidFill>
                  <a:srgbClr val="2860A8"/>
                </a:solidFill>
                <a:latin typeface="Bahnschrift SemiCondensed" panose="020B0502040204020203" pitchFamily="34" charset="0"/>
                <a:cs typeface="Arial" panose="020B0604020202020204" pitchFamily="34" charset="0"/>
              </a:rPr>
              <a:t>15</a:t>
            </a:r>
            <a:endParaRPr lang="ru-RU" sz="5400" dirty="0">
              <a:solidFill>
                <a:srgbClr val="2860A8"/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47" name="object 6"/>
          <p:cNvSpPr txBox="1"/>
          <p:nvPr/>
        </p:nvSpPr>
        <p:spPr>
          <a:xfrm>
            <a:off x="3471472" y="6049518"/>
            <a:ext cx="1626014" cy="6719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r">
              <a:lnSpc>
                <a:spcPct val="100000"/>
              </a:lnSpc>
              <a:spcBef>
                <a:spcPts val="100"/>
              </a:spcBef>
            </a:pPr>
            <a:r>
              <a:rPr lang="ru-RU" sz="1400" spc="40" dirty="0" smtClean="0">
                <a:latin typeface="Century Gothic" panose="020B0502020202020204" pitchFamily="34" charset="0"/>
                <a:cs typeface="Tahoma"/>
              </a:rPr>
              <a:t>Волонтёров </a:t>
            </a:r>
          </a:p>
          <a:p>
            <a:pPr marL="12700" marR="5080" algn="r">
              <a:lnSpc>
                <a:spcPct val="100000"/>
              </a:lnSpc>
              <a:spcBef>
                <a:spcPts val="100"/>
              </a:spcBef>
            </a:pPr>
            <a:r>
              <a:rPr lang="ru-RU" sz="1400" spc="40" dirty="0" smtClean="0">
                <a:latin typeface="Century Gothic" panose="020B0502020202020204" pitchFamily="34" charset="0"/>
                <a:cs typeface="Tahoma"/>
              </a:rPr>
              <a:t>из других регионов</a:t>
            </a:r>
            <a:endParaRPr sz="1400" dirty="0">
              <a:latin typeface="Century Gothic" panose="020B0502020202020204" pitchFamily="34" charset="0"/>
              <a:cs typeface="Tahoma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2987824" y="5241974"/>
            <a:ext cx="86594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>
                <a:solidFill>
                  <a:srgbClr val="C00000"/>
                </a:solidFill>
                <a:latin typeface="Bahnschrift SemiCondensed" panose="020B0502040204020203" pitchFamily="34" charset="0"/>
                <a:cs typeface="Arial" panose="020B0604020202020204" pitchFamily="34" charset="0"/>
              </a:rPr>
              <a:t>40</a:t>
            </a:r>
            <a:endParaRPr lang="ru-RU" sz="5400" dirty="0">
              <a:solidFill>
                <a:srgbClr val="C00000"/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49" name="object 6"/>
          <p:cNvSpPr txBox="1"/>
          <p:nvPr/>
        </p:nvSpPr>
        <p:spPr>
          <a:xfrm>
            <a:off x="1908285" y="6028100"/>
            <a:ext cx="1840071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r">
              <a:lnSpc>
                <a:spcPct val="100000"/>
              </a:lnSpc>
              <a:spcBef>
                <a:spcPts val="100"/>
              </a:spcBef>
            </a:pPr>
            <a:r>
              <a:rPr lang="ru-RU" sz="1400" spc="40" dirty="0" smtClean="0">
                <a:latin typeface="Century Gothic" panose="020B0502020202020204" pitchFamily="34" charset="0"/>
                <a:cs typeface="Tahoma"/>
              </a:rPr>
              <a:t>Бойцов строительных студенческих отрядов</a:t>
            </a:r>
            <a:endParaRPr sz="1400" dirty="0">
              <a:latin typeface="Century Gothic" panose="020B0502020202020204" pitchFamily="34" charset="0"/>
              <a:cs typeface="Tahoma"/>
            </a:endParaRPr>
          </a:p>
        </p:txBody>
      </p:sp>
      <p:pic>
        <p:nvPicPr>
          <p:cNvPr id="51" name="Рисунок 50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475" y="1308566"/>
            <a:ext cx="2109833" cy="1410640"/>
          </a:xfrm>
          <a:prstGeom prst="ellipse">
            <a:avLst/>
          </a:prstGeom>
        </p:spPr>
      </p:pic>
      <p:pic>
        <p:nvPicPr>
          <p:cNvPr id="53" name="Рисунок 52" descr="WhatsApp Image 2021-07-19 at 11.22.17.jpeg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4844" t="25473" b="22388"/>
          <a:stretch>
            <a:fillRect/>
          </a:stretch>
        </p:blipFill>
        <p:spPr>
          <a:xfrm>
            <a:off x="2527124" y="4194753"/>
            <a:ext cx="2607764" cy="10677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5" name="object 14"/>
          <p:cNvPicPr/>
          <p:nvPr/>
        </p:nvPicPr>
        <p:blipFill rotWithShape="1">
          <a:blip r:embed="rId9" cstate="print"/>
          <a:srcRect r="67646"/>
          <a:stretch/>
        </p:blipFill>
        <p:spPr>
          <a:xfrm>
            <a:off x="6985626" y="4497405"/>
            <a:ext cx="534373" cy="828842"/>
          </a:xfrm>
          <a:prstGeom prst="rect">
            <a:avLst/>
          </a:prstGeom>
        </p:spPr>
      </p:pic>
      <p:pic>
        <p:nvPicPr>
          <p:cNvPr id="56" name="object 14"/>
          <p:cNvPicPr/>
          <p:nvPr/>
        </p:nvPicPr>
        <p:blipFill rotWithShape="1">
          <a:blip r:embed="rId9" cstate="print"/>
          <a:srcRect l="65551"/>
          <a:stretch/>
        </p:blipFill>
        <p:spPr>
          <a:xfrm>
            <a:off x="7086849" y="6069678"/>
            <a:ext cx="536996" cy="765197"/>
          </a:xfrm>
          <a:prstGeom prst="rect">
            <a:avLst/>
          </a:prstGeom>
        </p:spPr>
      </p:pic>
      <p:pic>
        <p:nvPicPr>
          <p:cNvPr id="57" name="object 14"/>
          <p:cNvPicPr/>
          <p:nvPr/>
        </p:nvPicPr>
        <p:blipFill rotWithShape="1">
          <a:blip r:embed="rId9" cstate="print"/>
          <a:srcRect l="31248" r="36398"/>
          <a:stretch/>
        </p:blipFill>
        <p:spPr>
          <a:xfrm>
            <a:off x="7014182" y="5221579"/>
            <a:ext cx="534373" cy="889122"/>
          </a:xfrm>
          <a:prstGeom prst="rect">
            <a:avLst/>
          </a:prstGeom>
        </p:spPr>
      </p:pic>
      <p:sp>
        <p:nvSpPr>
          <p:cNvPr id="58" name="Прямоугольник 57"/>
          <p:cNvSpPr/>
          <p:nvPr/>
        </p:nvSpPr>
        <p:spPr>
          <a:xfrm>
            <a:off x="7548555" y="4495250"/>
            <a:ext cx="8514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 smtClean="0">
                <a:solidFill>
                  <a:srgbClr val="C00000"/>
                </a:solidFill>
                <a:latin typeface="Bahnschrift SemiCondensed" panose="020B0502040204020203" pitchFamily="34" charset="0"/>
                <a:cs typeface="Arial" panose="020B0604020202020204" pitchFamily="34" charset="0"/>
              </a:rPr>
              <a:t>11</a:t>
            </a:r>
            <a:endParaRPr lang="ru-RU" sz="4800" dirty="0">
              <a:solidFill>
                <a:srgbClr val="C00000"/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7592546" y="5254090"/>
            <a:ext cx="45908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b="1" dirty="0" smtClean="0">
                <a:solidFill>
                  <a:srgbClr val="2860A8"/>
                </a:solidFill>
                <a:latin typeface="Bahnschrift SemiCondensed" panose="020B0502040204020203" pitchFamily="34" charset="0"/>
                <a:cs typeface="Arial" panose="020B0604020202020204" pitchFamily="34" charset="0"/>
              </a:rPr>
              <a:t>4</a:t>
            </a:r>
            <a:endParaRPr lang="ru-RU" sz="4800" dirty="0">
              <a:solidFill>
                <a:srgbClr val="2860A8"/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7667513" y="6015622"/>
            <a:ext cx="42289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 smtClean="0">
                <a:solidFill>
                  <a:srgbClr val="2860A8"/>
                </a:solidFill>
                <a:latin typeface="Bahnschrift SemiCondensed" panose="020B0502040204020203" pitchFamily="34" charset="0"/>
                <a:cs typeface="Arial" panose="020B0604020202020204" pitchFamily="34" charset="0"/>
              </a:rPr>
              <a:t>7</a:t>
            </a:r>
            <a:endParaRPr lang="ru-RU" sz="4800" dirty="0">
              <a:solidFill>
                <a:srgbClr val="2860A8"/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6643790" y="1316543"/>
            <a:ext cx="26997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Arial Narrow" panose="020B0606020202030204" pitchFamily="34" charset="0"/>
              </a:rPr>
              <a:t>Команда Горного улуса:</a:t>
            </a:r>
            <a:endParaRPr lang="ru-RU" sz="2000" dirty="0">
              <a:latin typeface="Arial Narrow" panose="020B0606020202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004524" y="4835178"/>
            <a:ext cx="11461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>
              <a:defRPr/>
            </a:pPr>
            <a:r>
              <a:rPr lang="ru-RU" sz="2000" dirty="0">
                <a:solidFill>
                  <a:srgbClr val="073E87">
                    <a:lumMod val="75000"/>
                  </a:srgbClr>
                </a:solidFill>
              </a:rPr>
              <a:t>медалей</a:t>
            </a:r>
          </a:p>
        </p:txBody>
      </p:sp>
      <p:sp>
        <p:nvSpPr>
          <p:cNvPr id="62" name="Прямоугольник 61"/>
          <p:cNvSpPr/>
          <p:nvPr/>
        </p:nvSpPr>
        <p:spPr>
          <a:xfrm>
            <a:off x="8044027" y="5561993"/>
            <a:ext cx="11461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>
              <a:defRPr/>
            </a:pPr>
            <a:r>
              <a:rPr lang="ru-RU" sz="2000" dirty="0">
                <a:solidFill>
                  <a:srgbClr val="073E87">
                    <a:lumMod val="75000"/>
                  </a:srgbClr>
                </a:solidFill>
              </a:rPr>
              <a:t>медалей</a:t>
            </a:r>
          </a:p>
        </p:txBody>
      </p:sp>
      <p:sp>
        <p:nvSpPr>
          <p:cNvPr id="63" name="Прямоугольник 62"/>
          <p:cNvSpPr/>
          <p:nvPr/>
        </p:nvSpPr>
        <p:spPr>
          <a:xfrm>
            <a:off x="8051629" y="6288808"/>
            <a:ext cx="11461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>
              <a:defRPr/>
            </a:pPr>
            <a:r>
              <a:rPr lang="ru-RU" sz="2000" dirty="0">
                <a:solidFill>
                  <a:srgbClr val="073E87">
                    <a:lumMod val="75000"/>
                  </a:srgbClr>
                </a:solidFill>
              </a:rPr>
              <a:t>медалей</a:t>
            </a:r>
          </a:p>
        </p:txBody>
      </p:sp>
      <p:sp>
        <p:nvSpPr>
          <p:cNvPr id="64" name="Прямоугольник 63"/>
          <p:cNvSpPr/>
          <p:nvPr/>
        </p:nvSpPr>
        <p:spPr>
          <a:xfrm>
            <a:off x="182174" y="3602115"/>
            <a:ext cx="99899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rgbClr val="2860A8"/>
                </a:solidFill>
                <a:latin typeface="Bahnschrift SemiCondensed" panose="020B0502040204020203" pitchFamily="34" charset="0"/>
                <a:cs typeface="Arial" panose="020B0604020202020204" pitchFamily="34" charset="0"/>
              </a:rPr>
              <a:t>248</a:t>
            </a:r>
            <a:endParaRPr lang="ru-RU" sz="4400" dirty="0">
              <a:solidFill>
                <a:srgbClr val="2860A8"/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65" name="object 7"/>
          <p:cNvSpPr txBox="1"/>
          <p:nvPr/>
        </p:nvSpPr>
        <p:spPr>
          <a:xfrm>
            <a:off x="252383" y="4276764"/>
            <a:ext cx="209042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48945">
              <a:lnSpc>
                <a:spcPct val="100000"/>
              </a:lnSpc>
              <a:spcBef>
                <a:spcPts val="100"/>
              </a:spcBef>
            </a:pPr>
            <a:r>
              <a:rPr lang="ru-RU" sz="1600" dirty="0" smtClean="0">
                <a:latin typeface="Century Gothic" panose="020B0502020202020204" pitchFamily="34" charset="0"/>
                <a:cs typeface="Tahoma"/>
              </a:rPr>
              <a:t>судей</a:t>
            </a:r>
            <a:endParaRPr sz="1600" dirty="0">
              <a:latin typeface="Century Gothic" panose="020B0502020202020204" pitchFamily="34" charset="0"/>
              <a:cs typeface="Tahoma"/>
            </a:endParaRPr>
          </a:p>
        </p:txBody>
      </p:sp>
      <p:pic>
        <p:nvPicPr>
          <p:cNvPr id="66" name="Picture 4" descr="https://manchaarygames.ru/bitrix/templates/manchaars/images/%D1%81%D1%82%D1%80%D0%B5%D0%BB%D1%8C%D0%B1%D0%B0-%D0%BB%D1%83%D0%BA7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886" y="4276764"/>
            <a:ext cx="1235479" cy="823511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Рисунок 6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9514" y="3575711"/>
            <a:ext cx="1256863" cy="836669"/>
          </a:xfrm>
          <a:prstGeom prst="ellipse">
            <a:avLst/>
          </a:prstGeom>
        </p:spPr>
      </p:pic>
      <p:pic>
        <p:nvPicPr>
          <p:cNvPr id="68" name="Рисунок 6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7796" y="4960216"/>
            <a:ext cx="1237226" cy="823597"/>
          </a:xfrm>
          <a:prstGeom prst="ellipse">
            <a:avLst/>
          </a:prstGeom>
        </p:spPr>
      </p:pic>
      <p:sp>
        <p:nvSpPr>
          <p:cNvPr id="34" name="object 7"/>
          <p:cNvSpPr txBox="1"/>
          <p:nvPr/>
        </p:nvSpPr>
        <p:spPr>
          <a:xfrm>
            <a:off x="279945" y="5203677"/>
            <a:ext cx="209042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48945">
              <a:lnSpc>
                <a:spcPct val="100000"/>
              </a:lnSpc>
              <a:spcBef>
                <a:spcPts val="100"/>
              </a:spcBef>
            </a:pPr>
            <a:r>
              <a:rPr lang="ru-RU" sz="1600" dirty="0" smtClean="0">
                <a:latin typeface="Century Gothic" panose="020B0502020202020204" pitchFamily="34" charset="0"/>
                <a:cs typeface="Tahoma"/>
              </a:rPr>
              <a:t>видов спорта</a:t>
            </a:r>
            <a:endParaRPr sz="1600" dirty="0">
              <a:latin typeface="Century Gothic" panose="020B0502020202020204" pitchFamily="34" charset="0"/>
              <a:cs typeface="Tahoma"/>
            </a:endParaRPr>
          </a:p>
        </p:txBody>
      </p:sp>
      <p:pic>
        <p:nvPicPr>
          <p:cNvPr id="70" name="Рисунок 69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207" y="2720953"/>
            <a:ext cx="1071844" cy="86418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73782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3" cstate="print"/>
          <a:srcRect l="7874" r="23259"/>
          <a:stretch/>
        </p:blipFill>
        <p:spPr>
          <a:xfrm>
            <a:off x="3902181" y="2707722"/>
            <a:ext cx="1218151" cy="819786"/>
          </a:xfrm>
          <a:prstGeom prst="rect">
            <a:avLst/>
          </a:prstGeom>
        </p:spPr>
      </p:pic>
      <p:cxnSp>
        <p:nvCxnSpPr>
          <p:cNvPr id="304" name="Google Shape;304;p44"/>
          <p:cNvCxnSpPr/>
          <p:nvPr/>
        </p:nvCxnSpPr>
        <p:spPr>
          <a:xfrm>
            <a:off x="23678" y="4077072"/>
            <a:ext cx="9132161" cy="0"/>
          </a:xfrm>
          <a:prstGeom prst="straightConnector1">
            <a:avLst/>
          </a:prstGeom>
          <a:noFill/>
          <a:ln w="38100" cap="flat" cmpd="sng">
            <a:solidFill>
              <a:srgbClr val="CBBCAD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8" name="Прямоугольник 7"/>
          <p:cNvSpPr/>
          <p:nvPr/>
        </p:nvSpPr>
        <p:spPr>
          <a:xfrm>
            <a:off x="11839" y="116632"/>
            <a:ext cx="9144000" cy="461665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Строительство в Горному улусе 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9096" y="557351"/>
            <a:ext cx="28440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Arial Narrow" panose="020B0606020202030204" pitchFamily="34" charset="0"/>
              </a:rPr>
              <a:t>Введенные объекты:</a:t>
            </a:r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185619" y="895242"/>
            <a:ext cx="32940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>
              <a:buClr>
                <a:prstClr val="black"/>
              </a:buClr>
              <a:buSzPts val="1100"/>
              <a:defRPr/>
            </a:pPr>
            <a:r>
              <a:rPr lang="ru-RU" sz="900" b="1" dirty="0" smtClean="0">
                <a:solidFill>
                  <a:prstClr val="black"/>
                </a:solidFill>
                <a:latin typeface="Century Gothic" pitchFamily="34" charset="0"/>
              </a:rPr>
              <a:t>Федеральный </a:t>
            </a:r>
            <a:r>
              <a:rPr lang="ru-RU" sz="900" b="1" dirty="0">
                <a:solidFill>
                  <a:prstClr val="black"/>
                </a:solidFill>
                <a:latin typeface="Century Gothic" pitchFamily="34" charset="0"/>
              </a:rPr>
              <a:t>проект «Спорт-норма жизни»,</a:t>
            </a:r>
            <a:r>
              <a:rPr lang="ru-RU" sz="900" b="1" dirty="0">
                <a:solidFill>
                  <a:prstClr val="black"/>
                </a:solidFill>
                <a:latin typeface="Century Gothic"/>
                <a:sym typeface="Century Gothic"/>
              </a:rPr>
              <a:t> </a:t>
            </a:r>
            <a:endParaRPr lang="ru-RU" sz="900" b="1" dirty="0" smtClean="0">
              <a:solidFill>
                <a:prstClr val="black"/>
              </a:solidFill>
              <a:latin typeface="Century Gothic"/>
              <a:sym typeface="Century Gothic"/>
            </a:endParaRPr>
          </a:p>
          <a:p>
            <a:pPr lvl="0" algn="ctr" defTabSz="914400">
              <a:buClr>
                <a:prstClr val="black"/>
              </a:buClr>
              <a:buSzPts val="1100"/>
              <a:defRPr/>
            </a:pPr>
            <a:r>
              <a:rPr lang="ru-RU" sz="900" b="1" dirty="0" smtClean="0">
                <a:solidFill>
                  <a:prstClr val="black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Национальный </a:t>
            </a:r>
            <a:r>
              <a:rPr lang="ru-RU" sz="900" b="1" dirty="0">
                <a:solidFill>
                  <a:prstClr val="black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проект «Демография»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33"/>
          <a:stretch/>
        </p:blipFill>
        <p:spPr>
          <a:xfrm>
            <a:off x="590372" y="1313072"/>
            <a:ext cx="1645115" cy="93315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92708" y="2225696"/>
            <a:ext cx="264044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ru-RU" sz="1000" dirty="0" smtClean="0">
                <a:solidFill>
                  <a:prstClr val="black"/>
                </a:solidFill>
                <a:highlight>
                  <a:prstClr val="white"/>
                </a:highlight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Многофункциональный спортивный зал в </a:t>
            </a:r>
            <a:r>
              <a:rPr lang="ru-RU" sz="1000" dirty="0">
                <a:solidFill>
                  <a:prstClr val="black"/>
                </a:solidFill>
                <a:highlight>
                  <a:prstClr val="white"/>
                </a:highlight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с.Бердигестях</a:t>
            </a:r>
          </a:p>
        </p:txBody>
      </p:sp>
      <p:pic>
        <p:nvPicPr>
          <p:cNvPr id="13" name="Picture 2" descr="C:\Users\Элена\Desktop\ФОТОГРАФИИ ОБЪЕКТОВ\Фотоаппарат 22.07.2021\DSC_068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0729" y="2662199"/>
            <a:ext cx="1413194" cy="94213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45769" y="3447171"/>
            <a:ext cx="2801117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defTabSz="914400">
              <a:defRPr/>
            </a:pPr>
            <a:r>
              <a:rPr lang="ru-RU" sz="1000" dirty="0" smtClean="0">
                <a:solidFill>
                  <a:prstClr val="black"/>
                </a:solidFill>
                <a:highlight>
                  <a:prstClr val="white"/>
                </a:highlight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Стадион с трибуной на 1000 мест и с мобильными трибунами на 3000 мест</a:t>
            </a:r>
            <a:endParaRPr lang="ru-RU" sz="1000" dirty="0">
              <a:solidFill>
                <a:prstClr val="black"/>
              </a:solidFill>
              <a:highlight>
                <a:prstClr val="white"/>
              </a:highlight>
              <a:latin typeface="Times New Roman" panose="02020603050405020304" pitchFamily="18" charset="0"/>
              <a:ea typeface="Montserrat"/>
              <a:cs typeface="Times New Roman" panose="02020603050405020304" pitchFamily="18" charset="0"/>
              <a:sym typeface="Montserrat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106" r="9167" b="7773"/>
          <a:stretch/>
        </p:blipFill>
        <p:spPr>
          <a:xfrm>
            <a:off x="293094" y="4666775"/>
            <a:ext cx="1622930" cy="100507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0633" y="5733824"/>
            <a:ext cx="2114611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ru-RU" sz="1050" dirty="0">
                <a:solidFill>
                  <a:prstClr val="black"/>
                </a:solidFill>
                <a:highlight>
                  <a:prstClr val="white"/>
                </a:highlight>
                <a:latin typeface="Montserrat"/>
                <a:ea typeface="Montserrat"/>
                <a:cs typeface="Montserrat"/>
                <a:sym typeface="Montserrat"/>
              </a:rPr>
              <a:t>УНИВЕРСАЛЬНЫЙ СТРЕЛКОВЫЙ КОМПЛЕКС С ИНТЕРНАТОМ НА 50 МЕСТ</a:t>
            </a:r>
          </a:p>
        </p:txBody>
      </p:sp>
      <p:pic>
        <p:nvPicPr>
          <p:cNvPr id="17" name="Picture 2" descr="C:\Users\Элена\Desktop\ФОТОГРАФИИ ОБЪЕКТОВ\22.07.2021\ипподром — копия — копия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879708" y="1128028"/>
            <a:ext cx="1334379" cy="889586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3009628" y="547482"/>
            <a:ext cx="30745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" sz="800" b="1" dirty="0">
                <a:solidFill>
                  <a:prstClr val="black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Государственная программа Республики Саха (Якутия) "Развитие сельского хозяйства и регулирование рынков сельскохозяйственной продукции, сырья и продовольствия на 2012-2020 годы"</a:t>
            </a:r>
            <a:endParaRPr lang="ru-RU" sz="8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276628" y="1963627"/>
            <a:ext cx="25012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ru-RU" sz="1000" dirty="0" smtClean="0">
                <a:solidFill>
                  <a:prstClr val="black"/>
                </a:solidFill>
                <a:highlight>
                  <a:prstClr val="white"/>
                </a:highlight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Реконструкция Ипподрома с трибуной на 1500 мест</a:t>
            </a:r>
            <a:endParaRPr lang="ru-RU" sz="1000" dirty="0">
              <a:solidFill>
                <a:prstClr val="black"/>
              </a:solidFill>
              <a:highlight>
                <a:prstClr val="white"/>
              </a:highlight>
              <a:latin typeface="Times New Roman" panose="02020603050405020304" pitchFamily="18" charset="0"/>
              <a:ea typeface="Montserrat"/>
              <a:cs typeface="Times New Roman" panose="02020603050405020304" pitchFamily="18" charset="0"/>
              <a:sym typeface="Montserrat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915815" y="2348672"/>
            <a:ext cx="3250617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ru-RU" sz="900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Государственной </a:t>
            </a:r>
            <a:r>
              <a:rPr lang="ru-RU" sz="900" b="1" dirty="0">
                <a:solidFill>
                  <a:prstClr val="black"/>
                </a:solidFill>
                <a:latin typeface="Arial Narrow" panose="020B0606020202030204" pitchFamily="34" charset="0"/>
              </a:rPr>
              <a:t>программы Республики Саха (Якутия)</a:t>
            </a:r>
          </a:p>
          <a:p>
            <a:pPr lvl="0" algn="ctr" defTabSz="914400">
              <a:defRPr/>
            </a:pPr>
            <a:r>
              <a:rPr lang="ru-RU" sz="900" b="1" dirty="0">
                <a:solidFill>
                  <a:prstClr val="black"/>
                </a:solidFill>
                <a:latin typeface="Arial Narrow" panose="020B0606020202030204" pitchFamily="34" charset="0"/>
              </a:rPr>
              <a:t>«Комплексное развитие сельских территорий на 2020-2025 годы»</a:t>
            </a:r>
            <a:endParaRPr lang="ru-RU" sz="900" b="1" dirty="0">
              <a:latin typeface="Arial Narrow" panose="020B060602020203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276628" y="3430033"/>
            <a:ext cx="2585122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ea typeface="Century Gothic"/>
                <a:cs typeface="Times New Roman" panose="02020603050405020304" pitchFamily="18" charset="0"/>
                <a:sym typeface="Century Gothic"/>
              </a:rPr>
              <a:t>Канализационно-очистные сооружения с производительностью 300 м³/</a:t>
            </a:r>
            <a:r>
              <a:rPr lang="ru-RU" sz="900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Century Gothic"/>
                <a:cs typeface="Times New Roman" panose="02020603050405020304" pitchFamily="18" charset="0"/>
                <a:sym typeface="Century Gothic"/>
              </a:rPr>
              <a:t>сут</a:t>
            </a: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ea typeface="Century Gothic"/>
                <a:cs typeface="Times New Roman" panose="02020603050405020304" pitchFamily="18" charset="0"/>
                <a:sym typeface="Century Gothic"/>
              </a:rPr>
              <a:t> в с.Бердигестях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ea typeface="Century Gothic"/>
              <a:cs typeface="Times New Roman" panose="02020603050405020304" pitchFamily="18" charset="0"/>
              <a:sym typeface="Century Gothic"/>
            </a:endParaRP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8487" y="2640373"/>
            <a:ext cx="1388037" cy="912632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5843333" y="3490263"/>
            <a:ext cx="3301373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800" dirty="0">
                <a:solidFill>
                  <a:prstClr val="black"/>
                </a:solidFill>
                <a:latin typeface="Montserrat" charset="-52"/>
              </a:rPr>
              <a:t>«СТРОИТЕЛЬСТВО МОСТА ЧЕРЕЗ РЕКУ КУМАХТААХ НА АВТОМОБИЛЬНОЙ ДОРОГЕ БЕРДИГЕСТЯХ – ЕРТ ГОРНОГО УЛУСА»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5997374" y="2369052"/>
            <a:ext cx="308937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b="1" dirty="0" smtClean="0">
                <a:solidFill>
                  <a:prstClr val="black"/>
                </a:solidFill>
                <a:latin typeface="Century Gothic" pitchFamily="34" charset="0"/>
              </a:rPr>
              <a:t>Развитие </a:t>
            </a:r>
            <a:r>
              <a:rPr lang="ru-RU" sz="800" b="1" dirty="0">
                <a:solidFill>
                  <a:prstClr val="black"/>
                </a:solidFill>
                <a:latin typeface="Century Gothic" pitchFamily="34" charset="0"/>
              </a:rPr>
              <a:t>дорожного хозяйства в МР «Горный улус» на 2020-2024 годы.</a:t>
            </a:r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6110" y="4546334"/>
            <a:ext cx="1511982" cy="1136298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6130" y="4546334"/>
            <a:ext cx="1728192" cy="1247386"/>
          </a:xfrm>
          <a:prstGeom prst="rect">
            <a:avLst/>
          </a:prstGeom>
        </p:spPr>
      </p:pic>
      <p:sp>
        <p:nvSpPr>
          <p:cNvPr id="23" name="Прямоугольник 22"/>
          <p:cNvSpPr/>
          <p:nvPr/>
        </p:nvSpPr>
        <p:spPr>
          <a:xfrm>
            <a:off x="4376798" y="5782866"/>
            <a:ext cx="23735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prstClr val="black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ШКОЛА НА 550 МЕСТ В </a:t>
            </a:r>
            <a:r>
              <a:rPr lang="ru-RU" sz="900" dirty="0" smtClean="0">
                <a:solidFill>
                  <a:prstClr val="black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С.БЕРДИГЕСТЯХ</a:t>
            </a:r>
            <a:endParaRPr lang="ru-RU" sz="900" dirty="0">
              <a:solidFill>
                <a:prstClr val="black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4465995" y="4188688"/>
            <a:ext cx="2195161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b="1" dirty="0">
                <a:solidFill>
                  <a:prstClr val="black"/>
                </a:solidFill>
                <a:latin typeface="Century Gothic" pitchFamily="34" charset="0"/>
                <a:ea typeface="Times New Roman" pitchFamily="18" charset="0"/>
                <a:cs typeface="Arial" pitchFamily="34" charset="0"/>
              </a:rPr>
              <a:t>Муниципальная программа «Развитие образования» МР «Горный улус»</a:t>
            </a:r>
            <a:r>
              <a:rPr lang="ru-RU" sz="900" b="1" dirty="0">
                <a:solidFill>
                  <a:prstClr val="black"/>
                </a:solidFill>
                <a:latin typeface="Century Gothic" pitchFamily="34" charset="0"/>
              </a:rPr>
              <a:t> на 2020-2024 годы.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2144965" y="4209280"/>
            <a:ext cx="22830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b="1" dirty="0">
                <a:solidFill>
                  <a:prstClr val="black"/>
                </a:solidFill>
                <a:latin typeface="Century Gothic" pitchFamily="34" charset="0"/>
              </a:rPr>
              <a:t>Региональная программа РС(Я) «Чистая вода» на 2019-2024 годы.</a:t>
            </a:r>
            <a:endParaRPr lang="ru-RU" sz="900" b="1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2110035" y="5713617"/>
            <a:ext cx="2200036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prstClr val="black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ВОДОСНАБЖЕНИЕ С.БЕРДИГЕСТЯХ </a:t>
            </a:r>
            <a:r>
              <a:rPr lang="ru-RU" sz="900" dirty="0" smtClean="0">
                <a:solidFill>
                  <a:prstClr val="black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ПРОИЗВОДИТЕЛЬНОСТЬЮ </a:t>
            </a:r>
            <a:r>
              <a:rPr lang="ru-RU" sz="900" dirty="0">
                <a:solidFill>
                  <a:prstClr val="black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500М³/СУТ. </a:t>
            </a:r>
          </a:p>
        </p:txBody>
      </p:sp>
      <p:pic>
        <p:nvPicPr>
          <p:cNvPr id="35" name="Picture 3" descr="C:\Users\Элена\Desktop\Объекты Горного улуса\Новые строительства\Дорога.jpg"/>
          <p:cNvPicPr>
            <a:picLocks noChangeAspect="1" noChangeArrowheads="1"/>
          </p:cNvPicPr>
          <p:nvPr/>
        </p:nvPicPr>
        <p:blipFill>
          <a:blip r:embed="rId15" cstate="print"/>
          <a:srcRect t="6525" b="15787"/>
          <a:stretch>
            <a:fillRect/>
          </a:stretch>
        </p:blipFill>
        <p:spPr bwMode="auto">
          <a:xfrm>
            <a:off x="6987657" y="4578612"/>
            <a:ext cx="1850715" cy="1078340"/>
          </a:xfrm>
          <a:prstGeom prst="rect">
            <a:avLst/>
          </a:prstGeom>
          <a:noFill/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1156" y="1059263"/>
            <a:ext cx="1623257" cy="913083"/>
          </a:xfrm>
          <a:prstGeom prst="rect">
            <a:avLst/>
          </a:prstGeom>
        </p:spPr>
      </p:pic>
      <p:sp>
        <p:nvSpPr>
          <p:cNvPr id="31" name="Прямоугольник 30"/>
          <p:cNvSpPr/>
          <p:nvPr/>
        </p:nvSpPr>
        <p:spPr>
          <a:xfrm>
            <a:off x="5962218" y="585696"/>
            <a:ext cx="3290302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b="1" dirty="0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Региональной </a:t>
            </a:r>
            <a:r>
              <a:rPr lang="ru-RU" sz="900" b="1" dirty="0">
                <a:latin typeface="Century Gothic" panose="020B0502020202020204" pitchFamily="34" charset="0"/>
                <a:ea typeface="Times New Roman" panose="02020603050405020304" pitchFamily="18" charset="0"/>
              </a:rPr>
              <a:t>программы «Формирование комфортной городской среды» </a:t>
            </a:r>
            <a:endParaRPr lang="ru-RU" sz="900" b="1" dirty="0" smtClean="0">
              <a:latin typeface="Century Gothic" panose="020B0502020202020204" pitchFamily="34" charset="0"/>
              <a:ea typeface="Times New Roman" panose="02020603050405020304" pitchFamily="18" charset="0"/>
            </a:endParaRPr>
          </a:p>
          <a:p>
            <a:pPr algn="ctr"/>
            <a:r>
              <a:rPr lang="ru-RU" sz="900" b="1" dirty="0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Национального </a:t>
            </a:r>
            <a:r>
              <a:rPr lang="ru-RU" sz="900" b="1" dirty="0">
                <a:latin typeface="Century Gothic" panose="020B0502020202020204" pitchFamily="34" charset="0"/>
                <a:ea typeface="Times New Roman" panose="02020603050405020304" pitchFamily="18" charset="0"/>
              </a:rPr>
              <a:t>проекта "Жилье и городская среда"</a:t>
            </a:r>
            <a:endParaRPr lang="ru-RU" sz="900" b="1" dirty="0">
              <a:latin typeface="Century Gothic" panose="020B0502020202020204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6027881" y="1927410"/>
            <a:ext cx="288980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Благоустройство набережной с пешеходным мостом р. </a:t>
            </a:r>
            <a:r>
              <a:rPr lang="ru-RU" sz="10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Матта</a:t>
            </a:r>
            <a:r>
              <a:rPr lang="ru-RU" sz="10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 с.Бердигестях</a:t>
            </a:r>
            <a:endParaRPr lang="ru-RU" sz="1050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6598711" y="5650589"/>
            <a:ext cx="262860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solidFill>
                  <a:prstClr val="black"/>
                </a:solidFill>
                <a:latin typeface="Century Gothic" pitchFamily="34" charset="0"/>
                <a:ea typeface="Times New Roman" pitchFamily="18" charset="0"/>
                <a:cs typeface="Arial" pitchFamily="34" charset="0"/>
              </a:rPr>
              <a:t>«Строительство автомобильной дороги "</a:t>
            </a:r>
            <a:r>
              <a:rPr lang="ru-RU" sz="1000" dirty="0" err="1">
                <a:solidFill>
                  <a:prstClr val="black"/>
                </a:solidFill>
                <a:latin typeface="Century Gothic" pitchFamily="34" charset="0"/>
                <a:ea typeface="Times New Roman" pitchFamily="18" charset="0"/>
                <a:cs typeface="Arial" pitchFamily="34" charset="0"/>
              </a:rPr>
              <a:t>Орто-Сурт</a:t>
            </a:r>
            <a:r>
              <a:rPr lang="ru-RU" sz="1000" dirty="0">
                <a:solidFill>
                  <a:prstClr val="black"/>
                </a:solidFill>
                <a:latin typeface="Century Gothic" pitchFamily="34" charset="0"/>
                <a:ea typeface="Times New Roman" pitchFamily="18" charset="0"/>
                <a:cs typeface="Arial" pitchFamily="34" charset="0"/>
              </a:rPr>
              <a:t> - </a:t>
            </a:r>
            <a:r>
              <a:rPr lang="ru-RU" sz="1000" dirty="0" err="1">
                <a:solidFill>
                  <a:prstClr val="black"/>
                </a:solidFill>
                <a:latin typeface="Century Gothic" pitchFamily="34" charset="0"/>
                <a:ea typeface="Times New Roman" pitchFamily="18" charset="0"/>
                <a:cs typeface="Arial" pitchFamily="34" charset="0"/>
              </a:rPr>
              <a:t>Кептин</a:t>
            </a:r>
            <a:r>
              <a:rPr lang="ru-RU" sz="1000" dirty="0">
                <a:solidFill>
                  <a:prstClr val="black"/>
                </a:solidFill>
                <a:latin typeface="Century Gothic" pitchFamily="34" charset="0"/>
                <a:ea typeface="Times New Roman" pitchFamily="18" charset="0"/>
                <a:cs typeface="Arial" pitchFamily="34" charset="0"/>
              </a:rPr>
              <a:t>" Горного улуса» (3-й пусковой комплекс), </a:t>
            </a:r>
            <a:endParaRPr lang="ru-RU" sz="1000" dirty="0"/>
          </a:p>
        </p:txBody>
      </p:sp>
      <p:sp>
        <p:nvSpPr>
          <p:cNvPr id="40" name="TextBox 39"/>
          <p:cNvSpPr txBox="1"/>
          <p:nvPr/>
        </p:nvSpPr>
        <p:spPr>
          <a:xfrm>
            <a:off x="11839" y="4159013"/>
            <a:ext cx="28440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Arial Narrow" panose="020B0606020202030204" pitchFamily="34" charset="0"/>
              </a:rPr>
              <a:t>Строящиеся объекты:</a:t>
            </a:r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93094" y="6283419"/>
            <a:ext cx="214277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err="1" smtClean="0"/>
              <a:t>Стройготовность</a:t>
            </a:r>
            <a:r>
              <a:rPr lang="ru-RU" sz="1100" dirty="0" smtClean="0"/>
              <a:t>: 98%</a:t>
            </a:r>
            <a:endParaRPr lang="ru-RU" sz="1100" dirty="0"/>
          </a:p>
        </p:txBody>
      </p:sp>
      <p:sp>
        <p:nvSpPr>
          <p:cNvPr id="42" name="TextBox 41"/>
          <p:cNvSpPr txBox="1"/>
          <p:nvPr/>
        </p:nvSpPr>
        <p:spPr>
          <a:xfrm>
            <a:off x="4790360" y="6047209"/>
            <a:ext cx="214277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err="1" smtClean="0"/>
              <a:t>Стройготовность</a:t>
            </a:r>
            <a:r>
              <a:rPr lang="ru-RU" sz="1100" dirty="0" smtClean="0"/>
              <a:t>: 39%</a:t>
            </a:r>
            <a:endParaRPr lang="ru-RU" sz="1100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2297839" y="6117831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800" b="1" dirty="0">
                <a:solidFill>
                  <a:prstClr val="black"/>
                </a:solidFill>
                <a:latin typeface="Century Gothic" pitchFamily="34" charset="0"/>
                <a:ea typeface="Times New Roman" pitchFamily="18" charset="0"/>
                <a:cs typeface="Arial" pitchFamily="34" charset="0"/>
              </a:rPr>
              <a:t>Сроки строительства: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800" dirty="0">
                <a:solidFill>
                  <a:prstClr val="black"/>
                </a:solidFill>
                <a:latin typeface="Century Gothic" pitchFamily="34" charset="0"/>
                <a:cs typeface="Arial" pitchFamily="34" charset="0"/>
              </a:rPr>
              <a:t>Начало – апрель 2020 года.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800" dirty="0">
                <a:solidFill>
                  <a:prstClr val="black"/>
                </a:solidFill>
                <a:latin typeface="Century Gothic" pitchFamily="34" charset="0"/>
                <a:cs typeface="Arial" pitchFamily="34" charset="0"/>
              </a:rPr>
              <a:t>Окончание – декабрь 2022 года.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4608491" y="6214787"/>
            <a:ext cx="24696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800" b="1" dirty="0">
                <a:solidFill>
                  <a:prstClr val="black"/>
                </a:solidFill>
                <a:latin typeface="Century Gothic" pitchFamily="34" charset="0"/>
                <a:ea typeface="Times New Roman" pitchFamily="18" charset="0"/>
                <a:cs typeface="Arial" pitchFamily="34" charset="0"/>
              </a:rPr>
              <a:t>Сроки строительства: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800" dirty="0">
                <a:solidFill>
                  <a:prstClr val="black"/>
                </a:solidFill>
                <a:latin typeface="Century Gothic" pitchFamily="34" charset="0"/>
                <a:cs typeface="Arial" pitchFamily="34" charset="0"/>
              </a:rPr>
              <a:t>Начало – апрель 2021 года.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800" dirty="0">
                <a:solidFill>
                  <a:prstClr val="black"/>
                </a:solidFill>
                <a:latin typeface="Century Gothic" pitchFamily="34" charset="0"/>
                <a:cs typeface="Arial" pitchFamily="34" charset="0"/>
              </a:rPr>
              <a:t>Окончание – </a:t>
            </a:r>
            <a:r>
              <a:rPr lang="ru-RU" sz="800" dirty="0" smtClean="0">
                <a:solidFill>
                  <a:prstClr val="black"/>
                </a:solidFill>
                <a:latin typeface="Century Gothic" pitchFamily="34" charset="0"/>
                <a:cs typeface="Arial" pitchFamily="34" charset="0"/>
              </a:rPr>
              <a:t>октябрь </a:t>
            </a:r>
            <a:r>
              <a:rPr lang="ru-RU" sz="800" dirty="0">
                <a:solidFill>
                  <a:prstClr val="black"/>
                </a:solidFill>
                <a:latin typeface="Century Gothic" pitchFamily="34" charset="0"/>
                <a:cs typeface="Arial" pitchFamily="34" charset="0"/>
              </a:rPr>
              <a:t>2022 года.</a:t>
            </a:r>
          </a:p>
        </p:txBody>
      </p:sp>
    </p:spTree>
    <p:extLst>
      <p:ext uri="{BB962C8B-B14F-4D97-AF65-F5344CB8AC3E}">
        <p14:creationId xmlns:p14="http://schemas.microsoft.com/office/powerpoint/2010/main" val="1896591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43"/>
          <p:cNvSpPr txBox="1"/>
          <p:nvPr/>
        </p:nvSpPr>
        <p:spPr>
          <a:xfrm>
            <a:off x="91572" y="3521336"/>
            <a:ext cx="4138578" cy="843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579" tIns="77579" rIns="77579" bIns="77579" anchor="t" anchorCtr="0">
            <a:noAutofit/>
          </a:bodyPr>
          <a:lstStyle/>
          <a:p>
            <a:pPr lvl="0" algn="ctr" defTabSz="914400">
              <a:defRPr/>
            </a:pPr>
            <a:r>
              <a:rPr lang="ru-RU" sz="12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Введены два многоквартирных жилых домов с общей площадью расселяемого </a:t>
            </a:r>
            <a:r>
              <a:rPr lang="ru-RU" sz="12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жилья 4 </a:t>
            </a:r>
            <a:r>
              <a:rPr lang="ru-RU" sz="12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909,2 </a:t>
            </a:r>
            <a:r>
              <a:rPr lang="ru-RU" sz="1200" dirty="0" err="1" smtClean="0">
                <a:solidFill>
                  <a:prstClr val="black"/>
                </a:solidFill>
                <a:latin typeface="Arial Narrow" panose="020B0606020202030204" pitchFamily="34" charset="0"/>
              </a:rPr>
              <a:t>кв.м</a:t>
            </a:r>
            <a:r>
              <a:rPr lang="ru-RU" sz="12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., (</a:t>
            </a:r>
            <a:r>
              <a:rPr lang="ru-RU" sz="12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90 </a:t>
            </a:r>
            <a:r>
              <a:rPr lang="ru-RU" sz="12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квартир) в квартале "</a:t>
            </a:r>
            <a:r>
              <a:rPr lang="ru-RU" sz="1200" dirty="0" err="1" smtClean="0">
                <a:solidFill>
                  <a:prstClr val="black"/>
                </a:solidFill>
                <a:latin typeface="Arial Narrow" panose="020B0606020202030204" pitchFamily="34" charset="0"/>
              </a:rPr>
              <a:t>Сергелях</a:t>
            </a:r>
            <a:r>
              <a:rPr lang="ru-RU" sz="12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" в с.Бердигестях</a:t>
            </a:r>
          </a:p>
        </p:txBody>
      </p:sp>
      <p:cxnSp>
        <p:nvCxnSpPr>
          <p:cNvPr id="295" name="Google Shape;295;p43"/>
          <p:cNvCxnSpPr/>
          <p:nvPr/>
        </p:nvCxnSpPr>
        <p:spPr>
          <a:xfrm flipV="1">
            <a:off x="55110" y="1012632"/>
            <a:ext cx="9151893" cy="20526"/>
          </a:xfrm>
          <a:prstGeom prst="straightConnector1">
            <a:avLst/>
          </a:prstGeom>
          <a:noFill/>
          <a:ln w="38100" cap="flat" cmpd="sng">
            <a:solidFill>
              <a:srgbClr val="CBBCAD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9" name="Google Shape;354;p49"/>
          <p:cNvSpPr txBox="1"/>
          <p:nvPr/>
        </p:nvSpPr>
        <p:spPr>
          <a:xfrm>
            <a:off x="585078" y="543660"/>
            <a:ext cx="1891482" cy="438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293" tIns="55293" rIns="55293" bIns="55293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8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8819" y="59647"/>
            <a:ext cx="4248472" cy="948914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1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charset="-52"/>
                <a:ea typeface="+mn-ea"/>
                <a:cs typeface="+mn-cs"/>
              </a:rPr>
              <a:t>Муниципальная адресная программа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52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charset="-52"/>
                <a:ea typeface="+mn-ea"/>
                <a:cs typeface="+mn-cs"/>
              </a:rPr>
              <a:t>«Переселение граждан из аварийного жилищного фонда на 2019-2025 годы» муниципального района «Горный улус»</a:t>
            </a:r>
            <a:endParaRPr kumimoji="0" lang="ru-RU" sz="121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charset="-52"/>
              <a:ea typeface="+mn-ea"/>
              <a:cs typeface="+mn-cs"/>
            </a:endParaRPr>
          </a:p>
        </p:txBody>
      </p:sp>
      <p:sp>
        <p:nvSpPr>
          <p:cNvPr id="2" name="AutoShape 2" descr="blob:https://web.whatsapp.com/c450643a-de4c-4a8a-b0c5-5921a84d330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" name="Picture 2" descr="C:\Users\Элена\Desktop\ФОТОГРАФИИ ОБЪЕКТОВ\Фотоаппарат 22.07.2021\DSC_063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1906989"/>
            <a:ext cx="2289665" cy="1628543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14452" y="6184760"/>
            <a:ext cx="39534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ru-RU" sz="1200" dirty="0">
                <a:solidFill>
                  <a:prstClr val="black"/>
                </a:solidFill>
                <a:latin typeface="Arial Narrow" panose="020B0606020202030204" pitchFamily="34" charset="0"/>
              </a:rPr>
              <a:t>Строится «квартал МСО» (7 МКД – 176 квартир). </a:t>
            </a:r>
            <a:r>
              <a:rPr lang="ru-RU" sz="12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Площадь расселяемого жилья 8 </a:t>
            </a:r>
            <a:r>
              <a:rPr lang="ru-RU" sz="1200" dirty="0">
                <a:solidFill>
                  <a:prstClr val="black"/>
                </a:solidFill>
                <a:latin typeface="Arial Narrow" panose="020B0606020202030204" pitchFamily="34" charset="0"/>
              </a:rPr>
              <a:t>114,30 </a:t>
            </a:r>
            <a:r>
              <a:rPr lang="ru-RU" sz="1200" dirty="0" err="1" smtClean="0">
                <a:solidFill>
                  <a:prstClr val="black"/>
                </a:solidFill>
                <a:latin typeface="Arial Narrow" panose="020B0606020202030204" pitchFamily="34" charset="0"/>
              </a:rPr>
              <a:t>кв.м.аварийного</a:t>
            </a:r>
            <a:r>
              <a:rPr lang="ru-RU" sz="12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ru-RU" sz="1200" dirty="0">
                <a:solidFill>
                  <a:prstClr val="black"/>
                </a:solidFill>
                <a:latin typeface="Arial Narrow" panose="020B0606020202030204" pitchFamily="34" charset="0"/>
              </a:rPr>
              <a:t>жилья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575" y="1124744"/>
            <a:ext cx="44999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Arial Narrow" panose="020B0606020202030204" pitchFamily="34" charset="0"/>
              </a:rPr>
              <a:t>На 10.01.2022 всего 57 аварийных многоквартирных домов (273 квартир), площадью 13 862кв.м. </a:t>
            </a:r>
          </a:p>
          <a:p>
            <a:r>
              <a:rPr lang="ru-RU" sz="1400" dirty="0" smtClean="0">
                <a:latin typeface="Arial Narrow" panose="020B0606020202030204" pitchFamily="34" charset="0"/>
              </a:rPr>
              <a:t>Признаны аварийными 29 МКД (160 квартир)</a:t>
            </a:r>
            <a:endParaRPr lang="ru-RU" sz="1400" dirty="0">
              <a:latin typeface="Arial Narrow" panose="020B0606020202030204" pitchFamily="34" charset="0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8651444"/>
              </p:ext>
            </p:extLst>
          </p:nvPr>
        </p:nvGraphicFramePr>
        <p:xfrm>
          <a:off x="4500877" y="2241464"/>
          <a:ext cx="4534014" cy="4247280"/>
        </p:xfrm>
        <a:graphic>
          <a:graphicData uri="http://schemas.openxmlformats.org/drawingml/2006/table">
            <a:tbl>
              <a:tblPr/>
              <a:tblGrid>
                <a:gridCol w="350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7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31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895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834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98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4329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err="1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ru-RU" sz="1200" b="1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200" b="1" dirty="0" err="1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</a:t>
                      </a:r>
                      <a:endParaRPr lang="ru-RU" sz="12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1476" marR="414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Населенный</a:t>
                      </a:r>
                      <a:r>
                        <a:rPr lang="ru-RU" sz="1200" b="1" baseline="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пункт</a:t>
                      </a:r>
                      <a:endParaRPr lang="ru-RU" sz="12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1476" marR="414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Ввод жилья за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2020 год</a:t>
                      </a:r>
                      <a:endParaRPr lang="ru-RU" sz="12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1476" marR="414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latin typeface="Century Gothic" pitchFamily="34" charset="0"/>
                        <a:ea typeface="Times New Roman"/>
                        <a:cs typeface="Times New Roman"/>
                      </a:endParaRPr>
                    </a:p>
                  </a:txBody>
                  <a:tcPr marL="41476" marR="414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Ввод жилья за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2021 </a:t>
                      </a:r>
                      <a:r>
                        <a:rPr lang="ru-RU" sz="12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marL="41476" marR="414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81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Кол-во </a:t>
                      </a:r>
                      <a:r>
                        <a:rPr lang="ru-RU" sz="12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домов, ед.</a:t>
                      </a:r>
                    </a:p>
                  </a:txBody>
                  <a:tcPr marL="41476" marR="414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Площадь</a:t>
                      </a:r>
                      <a:r>
                        <a:rPr lang="ru-RU" sz="12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, м²</a:t>
                      </a:r>
                    </a:p>
                  </a:txBody>
                  <a:tcPr marL="41476" marR="414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Кол-во </a:t>
                      </a:r>
                      <a:r>
                        <a:rPr lang="ru-RU" sz="12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домов, ед.</a:t>
                      </a:r>
                    </a:p>
                  </a:txBody>
                  <a:tcPr marL="41476" marR="414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Площадь</a:t>
                      </a:r>
                      <a:r>
                        <a:rPr lang="ru-RU" sz="12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, м²</a:t>
                      </a:r>
                    </a:p>
                  </a:txBody>
                  <a:tcPr marL="41476" marR="414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54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1476" marR="414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Бердигестях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33</a:t>
                      </a:r>
                      <a:endParaRPr lang="ru-RU" sz="12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2461,7</a:t>
                      </a:r>
                      <a:endParaRPr lang="ru-RU" sz="12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2496,4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26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1476" marR="414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МКД</a:t>
                      </a:r>
                      <a:endParaRPr lang="ru-RU" sz="120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i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200" b="0" i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i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200" b="0" i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6227,7</a:t>
                      </a:r>
                      <a:endParaRPr lang="ru-RU" sz="1200" b="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5403753"/>
                  </a:ext>
                </a:extLst>
              </a:tr>
              <a:tr h="2555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1476" marR="414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Кюерелях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385</a:t>
                      </a:r>
                      <a:endParaRPr lang="ru-RU" sz="12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54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41476" marR="414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Бясь-Кюель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102,6</a:t>
                      </a:r>
                      <a:endParaRPr lang="ru-RU" sz="12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2499,9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54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41476" marR="414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Орто-Сурт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207,9</a:t>
                      </a:r>
                      <a:endParaRPr lang="ru-RU" sz="12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198,2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55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41476" marR="414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Магарас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  <a:endParaRPr lang="ru-RU" sz="12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486,3</a:t>
                      </a:r>
                      <a:endParaRPr lang="ru-RU" sz="12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179,7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55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41476" marR="414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Ерт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89,3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190,8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55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41476" marR="414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Асыма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123,5</a:t>
                      </a:r>
                      <a:endParaRPr lang="ru-RU" sz="12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55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41476" marR="414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Кептин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55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41476" marR="414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Дикимдя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</a:t>
                      </a:r>
                      <a:endParaRPr lang="ru-RU" sz="12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471,4</a:t>
                      </a:r>
                      <a:endParaRPr lang="ru-RU" sz="12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94,9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43295"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Итого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1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lang="ru-RU" sz="1200" b="0" i="1" baseline="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том числе ИЖС</a:t>
                      </a:r>
                      <a:endParaRPr lang="ru-RU" sz="1200" b="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1476" marR="414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57</a:t>
                      </a:r>
                      <a:endParaRPr lang="ru-RU" sz="12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4327,7</a:t>
                      </a:r>
                      <a:endParaRPr lang="ru-RU" sz="12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67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endParaRPr lang="ru-RU" sz="1200" b="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11887,6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5659,9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4441459" y="57398"/>
            <a:ext cx="4572699" cy="92333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lvl="0" indent="326441" algn="ctr" defTabSz="553029" fontAlgn="base">
              <a:spcBef>
                <a:spcPct val="0"/>
              </a:spcBef>
              <a:spcAft>
                <a:spcPct val="0"/>
              </a:spcAft>
              <a:defRPr/>
            </a:pPr>
            <a:endParaRPr lang="ru-RU" b="1" dirty="0" smtClean="0">
              <a:solidFill>
                <a:prstClr val="black"/>
              </a:solidFill>
              <a:latin typeface="Century Gothic" pitchFamily="34" charset="0"/>
              <a:ea typeface="Times New Roman" pitchFamily="18" charset="0"/>
              <a:cs typeface="Arial" pitchFamily="34" charset="0"/>
            </a:endParaRPr>
          </a:p>
          <a:p>
            <a:pPr lvl="0" indent="326441" algn="ctr" defTabSz="55302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 smtClean="0">
                <a:solidFill>
                  <a:prstClr val="black"/>
                </a:solidFill>
                <a:latin typeface="Century Gothic" pitchFamily="34" charset="0"/>
                <a:ea typeface="Times New Roman" pitchFamily="18" charset="0"/>
                <a:cs typeface="Arial" pitchFamily="34" charset="0"/>
              </a:rPr>
              <a:t>Ввод </a:t>
            </a:r>
            <a:r>
              <a:rPr lang="ru-RU" b="1" dirty="0">
                <a:solidFill>
                  <a:prstClr val="black"/>
                </a:solidFill>
                <a:latin typeface="Century Gothic" pitchFamily="34" charset="0"/>
                <a:ea typeface="Times New Roman" pitchFamily="18" charset="0"/>
                <a:cs typeface="Arial" pitchFamily="34" charset="0"/>
              </a:rPr>
              <a:t>жилья за </a:t>
            </a:r>
            <a:r>
              <a:rPr lang="ru-RU" b="1" dirty="0" smtClean="0">
                <a:solidFill>
                  <a:prstClr val="black"/>
                </a:solidFill>
                <a:latin typeface="Century Gothic" pitchFamily="34" charset="0"/>
                <a:ea typeface="Times New Roman" pitchFamily="18" charset="0"/>
                <a:cs typeface="Arial" pitchFamily="34" charset="0"/>
              </a:rPr>
              <a:t>2021год</a:t>
            </a:r>
          </a:p>
          <a:p>
            <a:pPr lvl="0" indent="326441" algn="ctr" defTabSz="553029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900" b="1" dirty="0">
              <a:solidFill>
                <a:prstClr val="black"/>
              </a:solidFill>
              <a:latin typeface="Century Gothic" pitchFamily="34" charset="0"/>
              <a:cs typeface="Arial" pitchFamily="34" charset="0"/>
            </a:endParaRPr>
          </a:p>
          <a:p>
            <a:pPr lvl="0" indent="326441" algn="ctr" defTabSz="553029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900" dirty="0">
              <a:solidFill>
                <a:prstClr val="black"/>
              </a:solidFill>
              <a:latin typeface="Century Gothic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430030" y="1116803"/>
            <a:ext cx="45841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prstClr val="black"/>
                </a:solidFill>
                <a:latin typeface="Arial Narrow" panose="020B0606020202030204" pitchFamily="34" charset="0"/>
                <a:ea typeface="Times New Roman" pitchFamily="18" charset="0"/>
                <a:cs typeface="Arial" pitchFamily="34" charset="0"/>
              </a:rPr>
              <a:t>План ввода жилья на 2021 год </a:t>
            </a:r>
            <a:r>
              <a:rPr lang="ru-RU" sz="1400" dirty="0" smtClean="0">
                <a:solidFill>
                  <a:prstClr val="black"/>
                </a:solidFill>
                <a:latin typeface="Arial Narrow" panose="020B0606020202030204" pitchFamily="34" charset="0"/>
                <a:ea typeface="Times New Roman" pitchFamily="18" charset="0"/>
                <a:cs typeface="Arial" pitchFamily="34" charset="0"/>
              </a:rPr>
              <a:t>-общая </a:t>
            </a:r>
            <a:r>
              <a:rPr lang="ru-RU" sz="1400" dirty="0">
                <a:solidFill>
                  <a:prstClr val="black"/>
                </a:solidFill>
                <a:latin typeface="Arial Narrow" panose="020B0606020202030204" pitchFamily="34" charset="0"/>
                <a:ea typeface="Times New Roman" pitchFamily="18" charset="0"/>
                <a:cs typeface="Arial" pitchFamily="34" charset="0"/>
              </a:rPr>
              <a:t>площадь 10476,59м², из них 4 000м² ИЖС. Выполнение плана ввода жилья ИЖС составляет 141,50</a:t>
            </a:r>
            <a:r>
              <a:rPr lang="ru-RU" sz="1400" dirty="0" smtClean="0">
                <a:solidFill>
                  <a:prstClr val="black"/>
                </a:solidFill>
                <a:latin typeface="Arial Narrow" panose="020B0606020202030204" pitchFamily="34" charset="0"/>
                <a:ea typeface="Times New Roman" pitchFamily="18" charset="0"/>
                <a:cs typeface="Arial" pitchFamily="34" charset="0"/>
              </a:rPr>
              <a:t>% (5659,9кв.м.). Общий ввод жилья составляет 11887,6кв.м., план выполнен на 113,47%. </a:t>
            </a:r>
            <a:endParaRPr lang="ru-RU" sz="1400" dirty="0">
              <a:latin typeface="Arial Narrow" panose="020B0606020202030204" pitchFamily="34" charset="0"/>
            </a:endParaRPr>
          </a:p>
        </p:txBody>
      </p:sp>
      <p:cxnSp>
        <p:nvCxnSpPr>
          <p:cNvPr id="18" name="Google Shape;295;p43"/>
          <p:cNvCxnSpPr/>
          <p:nvPr/>
        </p:nvCxnSpPr>
        <p:spPr>
          <a:xfrm flipH="1" flipV="1">
            <a:off x="4382091" y="-25120"/>
            <a:ext cx="1658" cy="6858000"/>
          </a:xfrm>
          <a:prstGeom prst="straightConnector1">
            <a:avLst/>
          </a:prstGeom>
          <a:noFill/>
          <a:ln w="38100" cap="flat" cmpd="sng">
            <a:solidFill>
              <a:srgbClr val="CBBCAD"/>
            </a:solidFill>
            <a:prstDash val="dot"/>
            <a:round/>
            <a:headEnd type="none" w="med" len="med"/>
            <a:tailEnd type="none" w="med" len="med"/>
          </a:ln>
        </p:spPr>
      </p:cxnSp>
      <p:pic>
        <p:nvPicPr>
          <p:cNvPr id="15" name="Рисунок 14" descr="f1c4a0084e386281fe7e5e1e7570b6e6f3589216.jpeg"/>
          <p:cNvPicPr>
            <a:picLocks noChangeAspect="1"/>
          </p:cNvPicPr>
          <p:nvPr/>
        </p:nvPicPr>
        <p:blipFill>
          <a:blip r:embed="rId4" cstate="print"/>
          <a:srcRect t="11306" b="8382"/>
          <a:stretch>
            <a:fillRect/>
          </a:stretch>
        </p:blipFill>
        <p:spPr>
          <a:xfrm>
            <a:off x="789440" y="4440108"/>
            <a:ext cx="2653983" cy="1669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606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012160" y="6309320"/>
            <a:ext cx="3888432" cy="10801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352" name="Google Shape;352;p49"/>
          <p:cNvSpPr txBox="1"/>
          <p:nvPr/>
        </p:nvSpPr>
        <p:spPr>
          <a:xfrm>
            <a:off x="-26813" y="358940"/>
            <a:ext cx="9193864" cy="4647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77579" tIns="77579" rIns="77579" bIns="77579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754" b="1" i="0" u="none" strike="noStrike" kern="1200" cap="none" spc="0" normalizeH="0" baseline="0" noProof="0" dirty="0">
                <a:effectLst/>
                <a:highlight>
                  <a:prstClr val="white"/>
                </a:highlight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ВНУТРИПОСЕЛКОВЫЕ ГАЗОВЫЕ СЕТИ </a:t>
            </a:r>
            <a:r>
              <a:rPr kumimoji="0" lang="ru-RU" sz="1754" b="1" i="0" u="none" strike="noStrike" kern="1200" cap="none" spc="0" normalizeH="0" baseline="0" noProof="0" dirty="0" smtClean="0">
                <a:effectLst/>
                <a:highlight>
                  <a:prstClr val="white"/>
                </a:highlight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С.БЕРДИГЕСТЯХ</a:t>
            </a:r>
            <a:endParaRPr kumimoji="0" sz="1028" b="0" i="0" u="none" strike="noStrike" kern="1200" cap="none" spc="0" normalizeH="0" baseline="0" noProof="0" dirty="0">
              <a:effectLst/>
              <a:uLnTx/>
              <a:uFillTx/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-9375" y="1037408"/>
            <a:ext cx="454569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Программа: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 Подпрограмма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</a:rPr>
              <a:t>"Создание и развитие инфраструктуры на сельских территориях", по основному мероприятию "Развитие инженерной инфраструктуры на сельских территориях", реализация мероприятий по устойчивому развитию сельских территорий Инвестиционной программы Республики Саха (Якутия) на 2020 год и на плановый период 2021 и 2022 годов утвержденный постановлением Правительства РС (Я) от 24.10.2019 г. №322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0" name="Picture 2" descr="C:\Users\Элена\Desktop\Рабочий стол 04.07.2018\ГАЗ\ЗОНА газ ВПС Бердигестях\Чертеж1_page-0001 (2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83130" y="928374"/>
            <a:ext cx="4133758" cy="4899586"/>
          </a:xfrm>
          <a:prstGeom prst="rect">
            <a:avLst/>
          </a:prstGeom>
          <a:noFill/>
        </p:spPr>
      </p:pic>
      <p:pic>
        <p:nvPicPr>
          <p:cNvPr id="11" name="Picture 3" descr="C:\Users\Элена\Desktop\Рабочий стол 04.07.2018\ГАЗ\ЗОНА газ ВПС Бердигестях\Безымянный.jpg"/>
          <p:cNvPicPr>
            <a:picLocks noChangeAspect="1" noChangeArrowheads="1"/>
          </p:cNvPicPr>
          <p:nvPr/>
        </p:nvPicPr>
        <p:blipFill>
          <a:blip r:embed="rId4" cstate="print"/>
          <a:srcRect r="24222" b="71926"/>
          <a:stretch>
            <a:fillRect/>
          </a:stretch>
        </p:blipFill>
        <p:spPr bwMode="auto">
          <a:xfrm>
            <a:off x="6208813" y="5779799"/>
            <a:ext cx="2557500" cy="431461"/>
          </a:xfrm>
          <a:prstGeom prst="rect">
            <a:avLst/>
          </a:prstGeom>
          <a:noFill/>
        </p:spPr>
      </p:pic>
      <p:pic>
        <p:nvPicPr>
          <p:cNvPr id="12" name="Picture 3" descr="C:\Users\Элена\Desktop\Рабочий стол 04.07.2018\ГАЗ\ЗОНА газ ВПС Бердигестях\Безымянный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47108" r="12230" b="27860"/>
          <a:stretch>
            <a:fillRect/>
          </a:stretch>
        </p:blipFill>
        <p:spPr bwMode="auto">
          <a:xfrm>
            <a:off x="6204805" y="6110051"/>
            <a:ext cx="2962246" cy="384708"/>
          </a:xfrm>
          <a:prstGeom prst="rect">
            <a:avLst/>
          </a:prstGeom>
          <a:noFill/>
        </p:spPr>
      </p:pic>
      <p:pic>
        <p:nvPicPr>
          <p:cNvPr id="13" name="Picture 3" descr="C:\Users\Элена\Desktop\Рабочий стол 04.07.2018\ГАЗ\ЗОНА газ ВПС Бердигестях\Безымянный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72401" r="12230"/>
          <a:stretch>
            <a:fillRect/>
          </a:stretch>
        </p:blipFill>
        <p:spPr bwMode="auto">
          <a:xfrm>
            <a:off x="6205797" y="6422796"/>
            <a:ext cx="2962246" cy="424163"/>
          </a:xfrm>
          <a:prstGeom prst="rect">
            <a:avLst/>
          </a:prstGeom>
          <a:noFill/>
        </p:spPr>
      </p:pic>
      <p:sp>
        <p:nvSpPr>
          <p:cNvPr id="14" name="Google Shape;354;p49"/>
          <p:cNvSpPr txBox="1"/>
          <p:nvPr/>
        </p:nvSpPr>
        <p:spPr>
          <a:xfrm>
            <a:off x="3179796" y="4061532"/>
            <a:ext cx="2689994" cy="922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293" tIns="55293" rIns="55293" bIns="55293" anchor="t" anchorCtr="0">
            <a:no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1200" dirty="0" smtClean="0">
                <a:solidFill>
                  <a:prstClr val="black"/>
                </a:solidFill>
                <a:latin typeface="Century Gothic"/>
                <a:sym typeface="Century Gothic"/>
              </a:rPr>
              <a:t>УСТАНОВЛЕНО ГАЗОВЫХ СТОЯК 1234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sym typeface="Century Gothic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 smtClean="0">
                <a:solidFill>
                  <a:prstClr val="black"/>
                </a:solidFill>
                <a:latin typeface="Century Gothic"/>
                <a:sym typeface="Century Gothic"/>
              </a:rPr>
              <a:t>- 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sym typeface="Century Gothic"/>
              </a:rPr>
              <a:t>ГАЗИФИЦИРОВАНО 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sym typeface="Century Gothic"/>
              </a:rPr>
              <a:t>59 ЖИЛЫХ ДОМОВ И 7 ДОМОВ ДЛЯ ЮРИДИЧЕСКИХ ЛИЦ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dirty="0">
              <a:solidFill>
                <a:prstClr val="black"/>
              </a:solidFill>
              <a:latin typeface="Century Gothic"/>
              <a:sym typeface="Century Gothic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Google Shape;354;p49"/>
          <p:cNvSpPr txBox="1"/>
          <p:nvPr/>
        </p:nvSpPr>
        <p:spPr>
          <a:xfrm>
            <a:off x="3198077" y="5317808"/>
            <a:ext cx="2567888" cy="1317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293" tIns="55293" rIns="55293" bIns="55293" anchor="t" anchorCtr="0">
            <a:noAutofit/>
          </a:bodyPr>
          <a:lstStyle/>
          <a:p>
            <a:pPr defTabSz="914400"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- </a:t>
            </a:r>
            <a:r>
              <a:rPr lang="ru-RU" sz="1200" dirty="0" smtClean="0">
                <a:solidFill>
                  <a:prstClr val="black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ПОЛУЧЕНО </a:t>
            </a:r>
            <a:r>
              <a:rPr lang="ru-RU" sz="1200" dirty="0">
                <a:solidFill>
                  <a:prstClr val="black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446 ЕД. ТЕХНИЧЕСКИХ УСЛОВИЙ, ИЗ НИХ В 2021 ГОДУ – 222 </a:t>
            </a:r>
            <a:r>
              <a:rPr lang="ru-RU" sz="1200" dirty="0" smtClean="0">
                <a:solidFill>
                  <a:prstClr val="black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ЕД.</a:t>
            </a:r>
          </a:p>
          <a:p>
            <a:pPr defTabSz="914400">
              <a:defRPr/>
            </a:pPr>
            <a:endParaRPr lang="ru-RU" sz="1200" dirty="0" smtClean="0">
              <a:solidFill>
                <a:prstClr val="black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defTabSz="914400">
              <a:defRPr/>
            </a:pPr>
            <a:r>
              <a:rPr lang="ru-RU" sz="1200" dirty="0" smtClean="0">
                <a:solidFill>
                  <a:prstClr val="black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- </a:t>
            </a:r>
            <a:r>
              <a:rPr lang="ru-RU" sz="1200" dirty="0" smtClean="0">
                <a:solidFill>
                  <a:prstClr val="black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НА ГАЗОВОЕ ТОПЛИВО ПЕРЕВЕДЕНЫ 4 КОТЕЛЬНЫХ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Google Shape;354;p49"/>
          <p:cNvSpPr txBox="1"/>
          <p:nvPr/>
        </p:nvSpPr>
        <p:spPr>
          <a:xfrm>
            <a:off x="3231040" y="3760848"/>
            <a:ext cx="2781120" cy="516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293" tIns="55293" rIns="55293" bIns="55293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  <a:sym typeface="Century Gothic"/>
              </a:rPr>
              <a:t>НА 1 ЯНВАРЯ 2022Г.: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5" cstate="print"/>
          <a:srcRect l="5513" r="7077"/>
          <a:stretch/>
        </p:blipFill>
        <p:spPr>
          <a:xfrm>
            <a:off x="105255" y="5005227"/>
            <a:ext cx="2940336" cy="1692963"/>
          </a:xfrm>
          <a:prstGeom prst="rect">
            <a:avLst/>
          </a:prstGeom>
        </p:spPr>
      </p:pic>
      <p:pic>
        <p:nvPicPr>
          <p:cNvPr id="19" name="Picture 2" descr="https://www.sakhanews.ru/files/12979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91" y="3312585"/>
            <a:ext cx="3014968" cy="1574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0" y="2787166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defTabSz="914400">
              <a:defRPr/>
            </a:pPr>
            <a:r>
              <a:rPr lang="ru-RU" sz="1400" b="1" dirty="0">
                <a:solidFill>
                  <a:prstClr val="black"/>
                </a:solidFill>
                <a:highlight>
                  <a:prstClr val="white"/>
                </a:highlight>
                <a:latin typeface="Montserrat"/>
                <a:ea typeface="Montserrat"/>
                <a:cs typeface="Montserrat"/>
                <a:sym typeface="Montserrat"/>
              </a:rPr>
              <a:t>ТОРЖЕСТВЕННЫЙ ПУСК ГАЗА К ЖИЛЫМ ДОМАМ С.БЕРДИГЕСТЯХ </a:t>
            </a:r>
            <a:endParaRPr lang="ru" sz="1400" b="1" dirty="0">
              <a:solidFill>
                <a:prstClr val="black"/>
              </a:solidFill>
              <a:highlight>
                <a:prstClr val="white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53" name="Google Shape;353;p49"/>
          <p:cNvCxnSpPr/>
          <p:nvPr/>
        </p:nvCxnSpPr>
        <p:spPr>
          <a:xfrm>
            <a:off x="0" y="943503"/>
            <a:ext cx="9119964" cy="60083"/>
          </a:xfrm>
          <a:prstGeom prst="straightConnector1">
            <a:avLst/>
          </a:prstGeom>
          <a:noFill/>
          <a:ln w="38100" cap="flat" cmpd="sng">
            <a:solidFill>
              <a:srgbClr val="CBBCAD"/>
            </a:solidFill>
            <a:prstDash val="dot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928090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-72008" y="116632"/>
            <a:ext cx="9324528" cy="461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uLnTx/>
                <a:uFillTx/>
                <a:latin typeface="Arial Narrow" panose="020B0606020202030204" pitchFamily="34" charset="0"/>
              </a:rPr>
              <a:t>Фонд 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uLnTx/>
                <a:uFillTx/>
                <a:latin typeface="Arial Narrow" panose="020B0606020202030204" pitchFamily="34" charset="0"/>
              </a:rPr>
              <a:t>Манчаары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uLnTx/>
              <a:uFillTx/>
              <a:latin typeface="Arial Narrow" panose="020B060602020203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16313" y="542844"/>
            <a:ext cx="45981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Доходы (денежный): </a:t>
            </a:r>
            <a:r>
              <a:rPr lang="ru-RU" sz="1600" b="1" dirty="0" smtClean="0">
                <a:latin typeface="Arial Narrow" panose="020B0606020202030204" pitchFamily="34" charset="0"/>
              </a:rPr>
              <a:t>27 </a:t>
            </a:r>
            <a:r>
              <a:rPr lang="ru-RU" sz="1600" b="1" dirty="0" smtClean="0">
                <a:latin typeface="Arial Narrow" panose="020B0606020202030204" pitchFamily="34" charset="0"/>
              </a:rPr>
              <a:t>585 </a:t>
            </a:r>
            <a:r>
              <a:rPr lang="ru-RU" sz="1600" b="1" dirty="0" smtClean="0">
                <a:latin typeface="Arial Narrow" panose="020B0606020202030204" pitchFamily="34" charset="0"/>
              </a:rPr>
              <a:t>325,99 </a:t>
            </a:r>
            <a:r>
              <a:rPr lang="ru-RU" sz="1600" b="1" dirty="0" err="1" smtClean="0">
                <a:latin typeface="Arial Narrow" panose="020B0606020202030204" pitchFamily="34" charset="0"/>
              </a:rPr>
              <a:t>руб</a:t>
            </a:r>
            <a:endParaRPr lang="ru-RU" sz="1600" b="1" dirty="0">
              <a:latin typeface="Arial Narrow" panose="020B060602020203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77351" y="3114653"/>
            <a:ext cx="1584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Расходы: </a:t>
            </a:r>
            <a:endParaRPr lang="ru-RU" sz="16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171689" y="3123751"/>
            <a:ext cx="23342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Arial Narrow" panose="020B0606020202030204" pitchFamily="34" charset="0"/>
              </a:rPr>
              <a:t>27 </a:t>
            </a:r>
            <a:r>
              <a:rPr lang="ru-RU" sz="1600" b="1" dirty="0" smtClean="0">
                <a:latin typeface="Arial Narrow" panose="020B0606020202030204" pitchFamily="34" charset="0"/>
              </a:rPr>
              <a:t>585 </a:t>
            </a:r>
            <a:r>
              <a:rPr lang="ru-RU" sz="1600" b="1" dirty="0" smtClean="0">
                <a:latin typeface="Arial Narrow" panose="020B0606020202030204" pitchFamily="34" charset="0"/>
              </a:rPr>
              <a:t>325,99руб.</a:t>
            </a:r>
            <a:endParaRPr lang="ru-RU" sz="1600" b="1" dirty="0">
              <a:latin typeface="Arial Narrow" panose="020B0606020202030204" pitchFamily="34" charset="0"/>
            </a:endParaRPr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66495"/>
            <a:ext cx="340470" cy="2410352"/>
          </a:xfrm>
          <a:prstGeom prst="rect">
            <a:avLst/>
          </a:prstGeom>
        </p:spPr>
      </p:pic>
      <p:graphicFrame>
        <p:nvGraphicFramePr>
          <p:cNvPr id="30" name="Таблица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0533709"/>
              </p:ext>
            </p:extLst>
          </p:nvPr>
        </p:nvGraphicFramePr>
        <p:xfrm>
          <a:off x="362360" y="3717033"/>
          <a:ext cx="2553456" cy="2878006"/>
        </p:xfrm>
        <a:graphic>
          <a:graphicData uri="http://schemas.openxmlformats.org/drawingml/2006/table">
            <a:tbl>
              <a:tblPr>
                <a:tableStyleId>{5FD0F851-EC5A-4D38-B0AD-8093EC10F338}</a:tableStyleId>
              </a:tblPr>
              <a:tblGrid>
                <a:gridCol w="1932482">
                  <a:extLst>
                    <a:ext uri="{9D8B030D-6E8A-4147-A177-3AD203B41FA5}">
                      <a16:colId xmlns:a16="http://schemas.microsoft.com/office/drawing/2014/main" val="2034786651"/>
                    </a:ext>
                  </a:extLst>
                </a:gridCol>
                <a:gridCol w="620974">
                  <a:extLst>
                    <a:ext uri="{9D8B030D-6E8A-4147-A177-3AD203B41FA5}">
                      <a16:colId xmlns:a16="http://schemas.microsoft.com/office/drawing/2014/main" val="3004825338"/>
                    </a:ext>
                  </a:extLst>
                </a:gridCol>
              </a:tblGrid>
              <a:tr h="330608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Arial Narrow" panose="020B0606020202030204" pitchFamily="34" charset="0"/>
                        </a:rPr>
                        <a:t>Пошив национальных костюмов оркестра "</a:t>
                      </a:r>
                      <a:r>
                        <a:rPr lang="ru-RU" sz="900" u="none" strike="noStrike" dirty="0" err="1">
                          <a:effectLst/>
                          <a:latin typeface="Arial Narrow" panose="020B0606020202030204" pitchFamily="34" charset="0"/>
                        </a:rPr>
                        <a:t>Кылыьах</a:t>
                      </a:r>
                      <a:r>
                        <a:rPr lang="ru-RU" sz="900" u="none" strike="noStrike" dirty="0">
                          <a:effectLst/>
                          <a:latin typeface="Arial Narrow" panose="020B0606020202030204" pitchFamily="34" charset="0"/>
                        </a:rPr>
                        <a:t>"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u="none" strike="noStrike" dirty="0">
                          <a:effectLst/>
                          <a:latin typeface="Arial Narrow" panose="020B0606020202030204" pitchFamily="34" charset="0"/>
                        </a:rPr>
                        <a:t>255 000,00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421513"/>
                  </a:ext>
                </a:extLst>
              </a:tr>
              <a:tr h="356850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Arial Narrow" panose="020B0606020202030204" pitchFamily="34" charset="0"/>
                        </a:rPr>
                        <a:t>Приобретение спортивного инвентаря в рамках подготовки спортсменов к </a:t>
                      </a:r>
                      <a:r>
                        <a:rPr lang="ru-RU" sz="900" u="none" strike="noStrike" dirty="0" smtClean="0">
                          <a:effectLst/>
                          <a:latin typeface="Arial Narrow" panose="020B0606020202030204" pitchFamily="34" charset="0"/>
                        </a:rPr>
                        <a:t>Играм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u="none" strike="noStrike" dirty="0">
                          <a:effectLst/>
                          <a:latin typeface="Arial Narrow" panose="020B0606020202030204" pitchFamily="34" charset="0"/>
                        </a:rPr>
                        <a:t>984 050,00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5583634"/>
                  </a:ext>
                </a:extLst>
              </a:tr>
              <a:tr h="490366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Arial Narrow" panose="020B0606020202030204" pitchFamily="34" charset="0"/>
                        </a:rPr>
                        <a:t>Изыскание, разработка и экспертиза ПСД д/с 140 мест с.Бердигестях за счет средств Фонда "Игры </a:t>
                      </a:r>
                      <a:r>
                        <a:rPr lang="ru-RU" sz="900" u="none" strike="noStrike" dirty="0" err="1">
                          <a:effectLst/>
                          <a:latin typeface="Arial Narrow" panose="020B0606020202030204" pitchFamily="34" charset="0"/>
                        </a:rPr>
                        <a:t>Манчаары</a:t>
                      </a:r>
                      <a:r>
                        <a:rPr lang="ru-RU" sz="900" u="none" strike="noStrike" dirty="0">
                          <a:effectLst/>
                          <a:latin typeface="Arial Narrow" panose="020B0606020202030204" pitchFamily="34" charset="0"/>
                        </a:rPr>
                        <a:t>"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u="none" strike="noStrike" dirty="0">
                          <a:effectLst/>
                          <a:latin typeface="Arial Narrow" panose="020B0606020202030204" pitchFamily="34" charset="0"/>
                        </a:rPr>
                        <a:t>1 160 000,00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5295412"/>
                  </a:ext>
                </a:extLst>
              </a:tr>
              <a:tr h="379300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Arial Narrow" panose="020B0606020202030204" pitchFamily="34" charset="0"/>
                        </a:rPr>
                        <a:t>Разработка </a:t>
                      </a:r>
                      <a:r>
                        <a:rPr lang="ru-RU" sz="900" u="none" strike="noStrike" dirty="0" smtClean="0">
                          <a:effectLst/>
                          <a:latin typeface="Arial Narrow" panose="020B0606020202030204" pitchFamily="34" charset="0"/>
                        </a:rPr>
                        <a:t>ПСД </a:t>
                      </a:r>
                      <a:r>
                        <a:rPr lang="ru-RU" sz="900" u="none" strike="noStrike" dirty="0">
                          <a:effectLst/>
                          <a:latin typeface="Arial Narrow" panose="020B0606020202030204" pitchFamily="34" charset="0"/>
                        </a:rPr>
                        <a:t>объекта: "Ипподром с трибуной на 1500 мест в </a:t>
                      </a:r>
                      <a:r>
                        <a:rPr lang="ru-RU" sz="900" u="none" strike="noStrike" dirty="0" smtClean="0">
                          <a:effectLst/>
                          <a:latin typeface="Arial Narrow" panose="020B0606020202030204" pitchFamily="34" charset="0"/>
                        </a:rPr>
                        <a:t>с.Бердигестях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u="none" strike="noStrike" dirty="0">
                          <a:effectLst/>
                          <a:latin typeface="Arial Narrow" panose="020B0606020202030204" pitchFamily="34" charset="0"/>
                        </a:rPr>
                        <a:t>857 591,61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3935016"/>
                  </a:ext>
                </a:extLst>
              </a:tr>
              <a:tr h="428437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 err="1">
                          <a:effectLst/>
                          <a:latin typeface="Arial Narrow" panose="020B0606020202030204" pitchFamily="34" charset="0"/>
                        </a:rPr>
                        <a:t>Софинансирование</a:t>
                      </a:r>
                      <a:r>
                        <a:rPr lang="ru-RU" sz="900" u="none" strike="noStrike" dirty="0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900" u="none" strike="noStrike" dirty="0" smtClean="0">
                          <a:effectLst/>
                          <a:latin typeface="Arial Narrow" panose="020B0606020202030204" pitchFamily="34" charset="0"/>
                        </a:rPr>
                        <a:t>строительства </a:t>
                      </a:r>
                      <a:r>
                        <a:rPr lang="ru-RU" sz="900" u="none" strike="noStrike" dirty="0">
                          <a:effectLst/>
                          <a:latin typeface="Arial Narrow" panose="020B0606020202030204" pitchFamily="34" charset="0"/>
                        </a:rPr>
                        <a:t>сквера "</a:t>
                      </a:r>
                      <a:r>
                        <a:rPr lang="ru-RU" sz="900" u="none" strike="noStrike" dirty="0" err="1">
                          <a:effectLst/>
                          <a:latin typeface="Arial Narrow" panose="020B0606020202030204" pitchFamily="34" charset="0"/>
                        </a:rPr>
                        <a:t>Эйэ</a:t>
                      </a:r>
                      <a:r>
                        <a:rPr lang="ru-RU" sz="900" u="none" strike="noStrike" dirty="0">
                          <a:effectLst/>
                          <a:latin typeface="Arial Narrow" panose="020B0606020202030204" pitchFamily="34" charset="0"/>
                        </a:rPr>
                        <a:t>" в с.Бердигестях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u="none" strike="noStrike" dirty="0">
                          <a:effectLst/>
                          <a:latin typeface="Arial Narrow" panose="020B0606020202030204" pitchFamily="34" charset="0"/>
                        </a:rPr>
                        <a:t>1 492 500,00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7750559"/>
                  </a:ext>
                </a:extLst>
              </a:tr>
              <a:tr h="241855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Arial Narrow" panose="020B0606020202030204" pitchFamily="34" charset="0"/>
                        </a:rPr>
                        <a:t>Расходы на ГСМ (субботники</a:t>
                      </a:r>
                      <a:r>
                        <a:rPr lang="ru-RU" sz="900" u="none" strike="noStrike" dirty="0" smtClean="0">
                          <a:effectLst/>
                          <a:latin typeface="Arial Narrow" panose="020B0606020202030204" pitchFamily="34" charset="0"/>
                        </a:rPr>
                        <a:t>)</a:t>
                      </a:r>
                    </a:p>
                    <a:p>
                      <a:pPr algn="l" fontAlgn="t"/>
                      <a:endParaRPr lang="ru-RU" sz="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u="none" strike="noStrike" dirty="0">
                          <a:effectLst/>
                          <a:latin typeface="Arial Narrow" panose="020B0606020202030204" pitchFamily="34" charset="0"/>
                        </a:rPr>
                        <a:t>158 100,00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3103128"/>
                  </a:ext>
                </a:extLst>
              </a:tr>
              <a:tr h="474346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 smtClean="0">
                          <a:effectLst/>
                          <a:latin typeface="Arial Narrow" panose="020B0606020202030204" pitchFamily="34" charset="0"/>
                        </a:rPr>
                        <a:t>Выполнение </a:t>
                      </a:r>
                      <a:r>
                        <a:rPr lang="ru-RU" sz="900" u="none" strike="noStrike" dirty="0">
                          <a:effectLst/>
                          <a:latin typeface="Arial Narrow" panose="020B0606020202030204" pitchFamily="34" charset="0"/>
                        </a:rPr>
                        <a:t>работ по демонтажу ограждающих конструкций стадиона </a:t>
                      </a:r>
                      <a:r>
                        <a:rPr lang="ru-RU" sz="900" u="none" strike="noStrike" dirty="0" err="1">
                          <a:effectLst/>
                          <a:latin typeface="Arial Narrow" panose="020B0606020202030204" pitchFamily="34" charset="0"/>
                        </a:rPr>
                        <a:t>ПКиО</a:t>
                      </a:r>
                      <a:r>
                        <a:rPr lang="ru-RU" sz="900" u="none" strike="noStrike" dirty="0">
                          <a:effectLst/>
                          <a:latin typeface="Arial Narrow" panose="020B0606020202030204" pitchFamily="34" charset="0"/>
                        </a:rPr>
                        <a:t> в с.Бердигестях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u="none" strike="noStrike" dirty="0">
                          <a:effectLst/>
                          <a:latin typeface="Arial Narrow" panose="020B0606020202030204" pitchFamily="34" charset="0"/>
                        </a:rPr>
                        <a:t>60 000,00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1259311"/>
                  </a:ext>
                </a:extLst>
              </a:tr>
              <a:tr h="176244"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u="none" strike="noStrike" dirty="0" smtClean="0">
                          <a:effectLst/>
                          <a:latin typeface="Arial Narrow" panose="020B0606020202030204" pitchFamily="34" charset="0"/>
                        </a:rPr>
                        <a:t>Итого: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 smtClean="0">
                          <a:effectLst/>
                          <a:latin typeface="Arial Narrow" panose="020B0606020202030204" pitchFamily="34" charset="0"/>
                        </a:rPr>
                        <a:t>4 967 241,61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410977334"/>
                  </a:ext>
                </a:extLst>
              </a:tr>
            </a:tbl>
          </a:graphicData>
        </a:graphic>
      </p:graphicFrame>
      <p:pic>
        <p:nvPicPr>
          <p:cNvPr id="31" name="Рисунок 30"/>
          <p:cNvPicPr>
            <a:picLocks noChangeAspect="1"/>
          </p:cNvPicPr>
          <p:nvPr/>
        </p:nvPicPr>
        <p:blipFill rotWithShape="1">
          <a:blip r:embed="rId3"/>
          <a:srcRect l="1" r="-224" b="7461"/>
          <a:stretch/>
        </p:blipFill>
        <p:spPr>
          <a:xfrm>
            <a:off x="3024846" y="3754953"/>
            <a:ext cx="296691" cy="2709162"/>
          </a:xfrm>
          <a:prstGeom prst="rect">
            <a:avLst/>
          </a:prstGeom>
        </p:spPr>
      </p:pic>
      <p:graphicFrame>
        <p:nvGraphicFramePr>
          <p:cNvPr id="32" name="Таблица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2964623"/>
              </p:ext>
            </p:extLst>
          </p:nvPr>
        </p:nvGraphicFramePr>
        <p:xfrm>
          <a:off x="3362352" y="3722310"/>
          <a:ext cx="2721816" cy="2872730"/>
        </p:xfrm>
        <a:graphic>
          <a:graphicData uri="http://schemas.openxmlformats.org/drawingml/2006/table">
            <a:tbl>
              <a:tblPr>
                <a:tableStyleId>{5FD0F851-EC5A-4D38-B0AD-8093EC10F338}</a:tableStyleId>
              </a:tblPr>
              <a:tblGrid>
                <a:gridCol w="2098632">
                  <a:extLst>
                    <a:ext uri="{9D8B030D-6E8A-4147-A177-3AD203B41FA5}">
                      <a16:colId xmlns:a16="http://schemas.microsoft.com/office/drawing/2014/main" val="263807442"/>
                    </a:ext>
                  </a:extLst>
                </a:gridCol>
                <a:gridCol w="623184">
                  <a:extLst>
                    <a:ext uri="{9D8B030D-6E8A-4147-A177-3AD203B41FA5}">
                      <a16:colId xmlns:a16="http://schemas.microsoft.com/office/drawing/2014/main" val="3997662439"/>
                    </a:ext>
                  </a:extLst>
                </a:gridCol>
              </a:tblGrid>
              <a:tr h="266554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 smtClean="0">
                          <a:effectLst/>
                          <a:latin typeface="Arial Narrow" panose="020B0606020202030204" pitchFamily="34" charset="0"/>
                        </a:rPr>
                        <a:t>Изыскание, разработка и экспертиза ПСД д/с 140 мест с.Бердигестях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effectLst/>
                          <a:latin typeface="Arial Narrow" panose="020B0606020202030204" pitchFamily="34" charset="0"/>
                        </a:rPr>
                        <a:t>290 000,00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5556842"/>
                  </a:ext>
                </a:extLst>
              </a:tr>
              <a:tr h="266554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 smtClean="0">
                          <a:effectLst/>
                          <a:latin typeface="Arial Narrow" panose="020B0606020202030204" pitchFamily="34" charset="0"/>
                        </a:rPr>
                        <a:t>На изготовление и установку информационной </a:t>
                      </a:r>
                      <a:r>
                        <a:rPr lang="ru-RU" sz="900" u="none" strike="noStrike" dirty="0" err="1" smtClean="0">
                          <a:effectLst/>
                          <a:latin typeface="Arial Narrow" panose="020B0606020202030204" pitchFamily="34" charset="0"/>
                        </a:rPr>
                        <a:t>стеллы</a:t>
                      </a:r>
                      <a:r>
                        <a:rPr lang="ru-RU" sz="900" u="none" strike="noStrike" dirty="0" smtClean="0">
                          <a:effectLst/>
                          <a:latin typeface="Arial Narrow" panose="020B0606020202030204" pitchFamily="34" charset="0"/>
                        </a:rPr>
                        <a:t> «Отсчет 500 дней до Игр </a:t>
                      </a:r>
                      <a:r>
                        <a:rPr lang="ru-RU" sz="900" u="none" strike="noStrike" dirty="0" err="1" smtClean="0">
                          <a:effectLst/>
                          <a:latin typeface="Arial Narrow" panose="020B0606020202030204" pitchFamily="34" charset="0"/>
                        </a:rPr>
                        <a:t>Манчаары</a:t>
                      </a:r>
                      <a:r>
                        <a:rPr lang="ru-RU" sz="900" u="none" strike="noStrike" dirty="0" smtClean="0">
                          <a:effectLst/>
                          <a:latin typeface="Arial Narrow" panose="020B0606020202030204" pitchFamily="34" charset="0"/>
                        </a:rPr>
                        <a:t>»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effectLst/>
                          <a:latin typeface="Arial Narrow" panose="020B0606020202030204" pitchFamily="34" charset="0"/>
                        </a:rPr>
                        <a:t>343 148,00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9367204"/>
                  </a:ext>
                </a:extLst>
              </a:tr>
              <a:tr h="266554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 err="1" smtClean="0">
                          <a:effectLst/>
                          <a:latin typeface="Arial Narrow" panose="020B0606020202030204" pitchFamily="34" charset="0"/>
                        </a:rPr>
                        <a:t>Софинансирование</a:t>
                      </a:r>
                      <a:r>
                        <a:rPr lang="ru-RU" sz="900" u="none" strike="noStrike" dirty="0" smtClean="0">
                          <a:effectLst/>
                          <a:latin typeface="Arial Narrow" panose="020B0606020202030204" pitchFamily="34" charset="0"/>
                        </a:rPr>
                        <a:t> на строительство «КОС» в с. Бердигестях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effectLst/>
                          <a:latin typeface="Arial Narrow" panose="020B0606020202030204" pitchFamily="34" charset="0"/>
                        </a:rPr>
                        <a:t>1 311 264,71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3667501"/>
                  </a:ext>
                </a:extLst>
              </a:tr>
              <a:tr h="395358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 smtClean="0">
                          <a:effectLst/>
                          <a:latin typeface="Arial Narrow" panose="020B0606020202030204" pitchFamily="34" charset="0"/>
                        </a:rPr>
                        <a:t>На снос ветхого здания - спортивного зала на территории строительства объекта «Стрелковый комплекс с интернатом на 50 мест»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effectLst/>
                          <a:latin typeface="Arial Narrow" panose="020B0606020202030204" pitchFamily="34" charset="0"/>
                        </a:rPr>
                        <a:t>299 900,00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4992080"/>
                  </a:ext>
                </a:extLst>
              </a:tr>
              <a:tr h="266554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 smtClean="0">
                          <a:effectLst/>
                          <a:latin typeface="Arial Narrow" panose="020B0606020202030204" pitchFamily="34" charset="0"/>
                        </a:rPr>
                        <a:t>ПСД «Старый Бердигестях» в с. Бердигестях </a:t>
                      </a:r>
                    </a:p>
                    <a:p>
                      <a:pPr algn="l" fontAlgn="t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effectLst/>
                          <a:latin typeface="Arial Narrow" panose="020B0606020202030204" pitchFamily="34" charset="0"/>
                        </a:rPr>
                        <a:t>2 474 571,72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6722142"/>
                  </a:ext>
                </a:extLst>
              </a:tr>
              <a:tr h="395358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 smtClean="0">
                          <a:effectLst/>
                          <a:latin typeface="Arial Narrow" panose="020B0606020202030204" pitchFamily="34" charset="0"/>
                        </a:rPr>
                        <a:t>На снос существующих ветхих </a:t>
                      </a:r>
                      <a:r>
                        <a:rPr lang="ru-RU" sz="900" u="none" strike="noStrike" dirty="0" err="1" smtClean="0">
                          <a:effectLst/>
                          <a:latin typeface="Arial Narrow" panose="020B0606020202030204" pitchFamily="34" charset="0"/>
                        </a:rPr>
                        <a:t>объекто</a:t>
                      </a:r>
                      <a:r>
                        <a:rPr lang="ru-RU" sz="900" u="none" strike="noStrike" dirty="0" smtClean="0">
                          <a:effectLst/>
                          <a:latin typeface="Arial Narrow" panose="020B0606020202030204" pitchFamily="34" charset="0"/>
                        </a:rPr>
                        <a:t>, расчистка и </a:t>
                      </a:r>
                      <a:r>
                        <a:rPr lang="ru-RU" sz="900" u="none" strike="noStrike" dirty="0" err="1" smtClean="0">
                          <a:effectLst/>
                          <a:latin typeface="Arial Narrow" panose="020B0606020202030204" pitchFamily="34" charset="0"/>
                        </a:rPr>
                        <a:t>озелениение</a:t>
                      </a:r>
                      <a:r>
                        <a:rPr lang="ru-RU" sz="900" u="none" strike="noStrike" dirty="0" smtClean="0">
                          <a:effectLst/>
                          <a:latin typeface="Arial Narrow" panose="020B0606020202030204" pitchFamily="34" charset="0"/>
                        </a:rPr>
                        <a:t> территорий, организации субботников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effectLst/>
                          <a:latin typeface="Arial Narrow" panose="020B0606020202030204" pitchFamily="34" charset="0"/>
                        </a:rPr>
                        <a:t>414 550,00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9917265"/>
                  </a:ext>
                </a:extLst>
              </a:tr>
              <a:tr h="266554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smtClean="0">
                          <a:effectLst/>
                          <a:latin typeface="Arial Narrow" panose="020B0606020202030204" pitchFamily="34" charset="0"/>
                        </a:rPr>
                        <a:t>На строительство зон общественного питания, на ремонт изгороди ПКиО с.Бердигестях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effectLst/>
                          <a:latin typeface="Arial Narrow" panose="020B0606020202030204" pitchFamily="34" charset="0"/>
                        </a:rPr>
                        <a:t>2 167 141,00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1939519"/>
                  </a:ext>
                </a:extLst>
              </a:tr>
              <a:tr h="318398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 err="1" smtClean="0">
                          <a:effectLst/>
                          <a:latin typeface="Arial Narrow" panose="020B0606020202030204" pitchFamily="34" charset="0"/>
                        </a:rPr>
                        <a:t>Софинансирование</a:t>
                      </a:r>
                      <a:r>
                        <a:rPr lang="ru-RU" sz="900" u="none" strike="noStrike" dirty="0" smtClean="0">
                          <a:effectLst/>
                          <a:latin typeface="Arial Narrow" panose="020B0606020202030204" pitchFamily="34" charset="0"/>
                        </a:rPr>
                        <a:t> для разработки ПСД по ремонту </a:t>
                      </a:r>
                      <a:r>
                        <a:rPr lang="ru-RU" sz="900" u="none" strike="noStrike" dirty="0" err="1" smtClean="0">
                          <a:effectLst/>
                          <a:latin typeface="Arial Narrow" panose="020B0606020202030204" pitchFamily="34" charset="0"/>
                        </a:rPr>
                        <a:t>внутрипослковых</a:t>
                      </a:r>
                      <a:r>
                        <a:rPr lang="ru-RU" sz="900" u="none" strike="noStrike" dirty="0" smtClean="0">
                          <a:effectLst/>
                          <a:latin typeface="Arial Narrow" panose="020B0606020202030204" pitchFamily="34" charset="0"/>
                        </a:rPr>
                        <a:t> дорог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effectLst/>
                          <a:latin typeface="Arial Narrow" panose="020B0606020202030204" pitchFamily="34" charset="0"/>
                        </a:rPr>
                        <a:t>500 000,00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5705527"/>
                  </a:ext>
                </a:extLst>
              </a:tr>
              <a:tr h="155937"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u="none" strike="noStrike" dirty="0" smtClean="0">
                          <a:effectLst/>
                          <a:latin typeface="Arial Narrow" panose="020B0606020202030204" pitchFamily="34" charset="0"/>
                        </a:rPr>
                        <a:t>Итого: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 smtClean="0">
                          <a:effectLst/>
                          <a:latin typeface="Arial Narrow" panose="020B0606020202030204" pitchFamily="34" charset="0"/>
                        </a:rPr>
                        <a:t>7 800 575,43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093664137"/>
                  </a:ext>
                </a:extLst>
              </a:tr>
            </a:tbl>
          </a:graphicData>
        </a:graphic>
      </p:graphicFrame>
      <p:graphicFrame>
        <p:nvGraphicFramePr>
          <p:cNvPr id="36" name="Таблица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1209521"/>
              </p:ext>
            </p:extLst>
          </p:nvPr>
        </p:nvGraphicFramePr>
        <p:xfrm>
          <a:off x="6438063" y="3717032"/>
          <a:ext cx="2672441" cy="2878007"/>
        </p:xfrm>
        <a:graphic>
          <a:graphicData uri="http://schemas.openxmlformats.org/drawingml/2006/table">
            <a:tbl>
              <a:tblPr>
                <a:tableStyleId>{5FD0F851-EC5A-4D38-B0AD-8093EC10F338}</a:tableStyleId>
              </a:tblPr>
              <a:tblGrid>
                <a:gridCol w="2022369">
                  <a:extLst>
                    <a:ext uri="{9D8B030D-6E8A-4147-A177-3AD203B41FA5}">
                      <a16:colId xmlns:a16="http://schemas.microsoft.com/office/drawing/2014/main" val="1127596613"/>
                    </a:ext>
                  </a:extLst>
                </a:gridCol>
                <a:gridCol w="650072">
                  <a:extLst>
                    <a:ext uri="{9D8B030D-6E8A-4147-A177-3AD203B41FA5}">
                      <a16:colId xmlns:a16="http://schemas.microsoft.com/office/drawing/2014/main" val="3460960459"/>
                    </a:ext>
                  </a:extLst>
                </a:gridCol>
              </a:tblGrid>
              <a:tr h="286838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Arial Narrow" panose="020B0606020202030204" pitchFamily="34" charset="0"/>
                        </a:rPr>
                        <a:t>Учебно-тренировочные сборы сборной команды Горного </a:t>
                      </a:r>
                      <a:r>
                        <a:rPr lang="ru-RU" sz="900" u="none" strike="noStrike" dirty="0" smtClean="0">
                          <a:effectLst/>
                          <a:latin typeface="Arial Narrow" panose="020B0606020202030204" pitchFamily="34" charset="0"/>
                        </a:rPr>
                        <a:t>улуса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1" u="none" strike="noStrike" dirty="0">
                          <a:effectLst/>
                          <a:latin typeface="Arial Narrow" panose="020B0606020202030204" pitchFamily="34" charset="0"/>
                        </a:rPr>
                        <a:t>2 718 598,69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7522001"/>
                  </a:ext>
                </a:extLst>
              </a:tr>
              <a:tr h="286838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Arial Narrow" panose="020B0606020202030204" pitchFamily="34" charset="0"/>
                        </a:rPr>
                        <a:t>Приобретение единой спортивной формы сборной </a:t>
                      </a:r>
                      <a:r>
                        <a:rPr lang="ru-RU" sz="900" u="none" strike="noStrike" dirty="0" smtClean="0">
                          <a:effectLst/>
                          <a:latin typeface="Arial Narrow" panose="020B0606020202030204" pitchFamily="34" charset="0"/>
                        </a:rPr>
                        <a:t>команды Горного улуса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1" u="none" strike="noStrike" dirty="0">
                          <a:effectLst/>
                          <a:latin typeface="Arial Narrow" panose="020B0606020202030204" pitchFamily="34" charset="0"/>
                        </a:rPr>
                        <a:t>2 040 000,00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3034172"/>
                  </a:ext>
                </a:extLst>
              </a:tr>
              <a:tr h="286838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Arial Narrow" panose="020B0606020202030204" pitchFamily="34" charset="0"/>
                        </a:rPr>
                        <a:t>Витаминизация и восстановительные процедуры спортсменов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1" u="none" strike="noStrike" dirty="0">
                          <a:effectLst/>
                          <a:latin typeface="Arial Narrow" panose="020B0606020202030204" pitchFamily="34" charset="0"/>
                        </a:rPr>
                        <a:t>1 062 339,00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5132971"/>
                  </a:ext>
                </a:extLst>
              </a:tr>
              <a:tr h="148232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Arial Narrow" panose="020B0606020202030204" pitchFamily="34" charset="0"/>
                        </a:rPr>
                        <a:t>Медицинское сопровождение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1" u="none" strike="noStrike" dirty="0">
                          <a:effectLst/>
                          <a:latin typeface="Arial Narrow" panose="020B0606020202030204" pitchFamily="34" charset="0"/>
                        </a:rPr>
                        <a:t>23 500,00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274617"/>
                  </a:ext>
                </a:extLst>
              </a:tr>
              <a:tr h="148232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Arial Narrow" panose="020B0606020202030204" pitchFamily="34" charset="0"/>
                        </a:rPr>
                        <a:t>Приобретение спортивного инвентаря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1" u="none" strike="noStrike" dirty="0">
                          <a:effectLst/>
                          <a:latin typeface="Arial Narrow" panose="020B0606020202030204" pitchFamily="34" charset="0"/>
                        </a:rPr>
                        <a:t>827 900,00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5300968"/>
                  </a:ext>
                </a:extLst>
              </a:tr>
              <a:tr h="2868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  <a:latin typeface="Arial Narrow" panose="020B0606020202030204" pitchFamily="34" charset="0"/>
                        </a:rPr>
                        <a:t>Поощрение участников проекта "Легкоатлетическая </a:t>
                      </a:r>
                      <a:r>
                        <a:rPr lang="ru-RU" sz="900" u="none" strike="noStrike" dirty="0" err="1">
                          <a:effectLst/>
                          <a:latin typeface="Arial Narrow" panose="020B0606020202030204" pitchFamily="34" charset="0"/>
                        </a:rPr>
                        <a:t>этноэстафета</a:t>
                      </a:r>
                      <a:r>
                        <a:rPr lang="ru-RU" sz="900" u="none" strike="noStrike" dirty="0">
                          <a:effectLst/>
                          <a:latin typeface="Arial Narrow" panose="020B0606020202030204" pitchFamily="34" charset="0"/>
                        </a:rPr>
                        <a:t>"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1" u="none" strike="noStrike" dirty="0">
                          <a:effectLst/>
                          <a:latin typeface="Arial Narrow" panose="020B0606020202030204" pitchFamily="34" charset="0"/>
                        </a:rPr>
                        <a:t>300 000,00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4868851"/>
                  </a:ext>
                </a:extLst>
              </a:tr>
              <a:tr h="286838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  <a:latin typeface="Arial Narrow" panose="020B0606020202030204" pitchFamily="34" charset="0"/>
                        </a:rPr>
                        <a:t>Организационные расходы работы Дирекции Фонда Манчаары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1" u="none" strike="noStrike" dirty="0">
                          <a:effectLst/>
                          <a:latin typeface="Arial Narrow" panose="020B0606020202030204" pitchFamily="34" charset="0"/>
                        </a:rPr>
                        <a:t>341 902,04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9425606"/>
                  </a:ext>
                </a:extLst>
              </a:tr>
              <a:tr h="4254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  <a:latin typeface="Arial Narrow" panose="020B0606020202030204" pitchFamily="34" charset="0"/>
                        </a:rPr>
                        <a:t>Расходы на реализацию благоустройства территории с. Бердигестях в рамках подготовки </a:t>
                      </a:r>
                      <a:r>
                        <a:rPr lang="ru-RU" sz="900" u="none" strike="noStrike" dirty="0" smtClean="0">
                          <a:effectLst/>
                          <a:latin typeface="Arial Narrow" panose="020B0606020202030204" pitchFamily="34" charset="0"/>
                        </a:rPr>
                        <a:t>по Играм </a:t>
                      </a:r>
                      <a:r>
                        <a:rPr lang="ru-RU" sz="900" u="none" strike="noStrike" dirty="0" err="1">
                          <a:effectLst/>
                          <a:latin typeface="Arial Narrow" panose="020B0606020202030204" pitchFamily="34" charset="0"/>
                        </a:rPr>
                        <a:t>Манчаары</a:t>
                      </a:r>
                      <a:r>
                        <a:rPr lang="ru-RU" sz="900" u="none" strike="noStrike" dirty="0">
                          <a:effectLst/>
                          <a:latin typeface="Arial Narrow" panose="020B0606020202030204" pitchFamily="34" charset="0"/>
                        </a:rPr>
                        <a:t>"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1" u="none" strike="noStrike" dirty="0">
                          <a:effectLst/>
                          <a:latin typeface="Arial Narrow" panose="020B0606020202030204" pitchFamily="34" charset="0"/>
                        </a:rPr>
                        <a:t>4 149 037,08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9036033"/>
                  </a:ext>
                </a:extLst>
              </a:tr>
              <a:tr h="2868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  <a:latin typeface="Arial Narrow" panose="020B0606020202030204" pitchFamily="34" charset="0"/>
                        </a:rPr>
                        <a:t>Денежные поощрения победителей и призеров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u="none" strike="noStrike" dirty="0" smtClean="0">
                          <a:effectLst/>
                          <a:latin typeface="Arial Narrow" panose="020B0606020202030204" pitchFamily="34" charset="0"/>
                        </a:rPr>
                        <a:t>3 063 510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0067669"/>
                  </a:ext>
                </a:extLst>
              </a:tr>
              <a:tr h="2868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  <a:latin typeface="Arial Narrow" panose="020B0606020202030204" pitchFamily="34" charset="0"/>
                        </a:rPr>
                        <a:t>Возмещение коммунальных услуг объектов размещения спортсменов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u="none" strike="noStrike" dirty="0" smtClean="0">
                          <a:effectLst/>
                          <a:latin typeface="Arial Narrow" panose="020B0606020202030204" pitchFamily="34" charset="0"/>
                        </a:rPr>
                        <a:t>290 722,14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8318978"/>
                  </a:ext>
                </a:extLst>
              </a:tr>
              <a:tr h="148232"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Итого: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14 817 508,95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610657152"/>
                  </a:ext>
                </a:extLst>
              </a:tr>
            </a:tbl>
          </a:graphicData>
        </a:graphic>
      </p:graphicFrame>
      <p:pic>
        <p:nvPicPr>
          <p:cNvPr id="37" name="Рисунок 3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1891" y="3645024"/>
            <a:ext cx="271160" cy="1080120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2435" y="4733341"/>
            <a:ext cx="425628" cy="273164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4168" y="5046995"/>
            <a:ext cx="278883" cy="274235"/>
          </a:xfrm>
          <a:prstGeom prst="rect">
            <a:avLst/>
          </a:prstGeom>
        </p:spPr>
      </p:pic>
      <p:pic>
        <p:nvPicPr>
          <p:cNvPr id="41" name="Рисунок 4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9646" y="5321230"/>
            <a:ext cx="372152" cy="345569"/>
          </a:xfrm>
          <a:prstGeom prst="rect">
            <a:avLst/>
          </a:prstGeom>
        </p:spPr>
      </p:pic>
      <p:pic>
        <p:nvPicPr>
          <p:cNvPr id="42" name="Рисунок 4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168" y="5670591"/>
            <a:ext cx="299850" cy="349825"/>
          </a:xfrm>
          <a:prstGeom prst="rect">
            <a:avLst/>
          </a:prstGeom>
        </p:spPr>
      </p:pic>
      <p:pic>
        <p:nvPicPr>
          <p:cNvPr id="43" name="Рисунок 4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76157" y="6072991"/>
            <a:ext cx="329807" cy="340446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1361761" y="3448453"/>
            <a:ext cx="10520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Arial Narrow" panose="020B0606020202030204" pitchFamily="34" charset="0"/>
              </a:rPr>
              <a:t>2019</a:t>
            </a:r>
            <a:endParaRPr lang="ru-RU" sz="1200" b="1" dirty="0">
              <a:latin typeface="Arial Narrow" panose="020B060602020203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518148" y="3454017"/>
            <a:ext cx="10520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Arial Narrow" panose="020B0606020202030204" pitchFamily="34" charset="0"/>
              </a:rPr>
              <a:t>2020</a:t>
            </a:r>
            <a:endParaRPr lang="ru-RU" sz="1200" b="1" dirty="0">
              <a:latin typeface="Arial Narrow" panose="020B060602020203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451520" y="3448453"/>
            <a:ext cx="10520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Arial Narrow" panose="020B0606020202030204" pitchFamily="34" charset="0"/>
              </a:rPr>
              <a:t>2021</a:t>
            </a:r>
            <a:endParaRPr lang="ru-RU" sz="1200" b="1" dirty="0">
              <a:latin typeface="Arial Narrow" panose="020B0606020202030204" pitchFamily="34" charset="0"/>
            </a:endParaRPr>
          </a:p>
        </p:txBody>
      </p:sp>
      <p:pic>
        <p:nvPicPr>
          <p:cNvPr id="47" name="Рисунок 4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5328" y="7271"/>
            <a:ext cx="514788" cy="903960"/>
          </a:xfrm>
          <a:prstGeom prst="rect">
            <a:avLst/>
          </a:prstGeom>
        </p:spPr>
      </p:pic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622942769"/>
              </p:ext>
            </p:extLst>
          </p:nvPr>
        </p:nvGraphicFramePr>
        <p:xfrm>
          <a:off x="326550" y="881398"/>
          <a:ext cx="5075952" cy="24513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5044178" y="539562"/>
            <a:ext cx="4185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err="1" smtClean="0">
                <a:solidFill>
                  <a:srgbClr val="C00000"/>
                </a:solidFill>
                <a:latin typeface="Arial Narrow" panose="020B0606020202030204" pitchFamily="34" charset="0"/>
              </a:rPr>
              <a:t>Неденежное</a:t>
            </a:r>
            <a:r>
              <a:rPr lang="ru-RU" sz="14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 спонсорство </a:t>
            </a:r>
          </a:p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в </a:t>
            </a:r>
            <a:r>
              <a:rPr lang="ru-RU" sz="14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виде работ, услуг, </a:t>
            </a:r>
            <a:r>
              <a:rPr lang="ru-RU" sz="14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призов</a:t>
            </a:r>
            <a:endParaRPr lang="ru-RU" sz="14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33" name="Диаграмма 32"/>
          <p:cNvGraphicFramePr/>
          <p:nvPr>
            <p:extLst>
              <p:ext uri="{D42A27DB-BD31-4B8C-83A1-F6EECF244321}">
                <p14:modId xmlns:p14="http://schemas.microsoft.com/office/powerpoint/2010/main" val="763121078"/>
              </p:ext>
            </p:extLst>
          </p:nvPr>
        </p:nvGraphicFramePr>
        <p:xfrm>
          <a:off x="4914509" y="1089327"/>
          <a:ext cx="4345327" cy="24513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79679" y="1079401"/>
            <a:ext cx="646266" cy="67586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205277" y="1772129"/>
            <a:ext cx="652509" cy="52423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947090" y="2061079"/>
            <a:ext cx="576825" cy="493723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291429" y="2501787"/>
            <a:ext cx="557559" cy="57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705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6876256" y="6453336"/>
            <a:ext cx="2234860" cy="404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32386" y="4452620"/>
            <a:ext cx="3096344" cy="126176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sah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Доля населения, систематически занимающихся физической культурой и спортом,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%</a:t>
            </a:r>
            <a:endParaRPr kumimoji="0" lang="ru-RU" altLang="ru-RU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Narrow" pitchFamily="34" charset="0"/>
              <a:ea typeface="+mn-ea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0872" y="831085"/>
            <a:ext cx="7863171" cy="64588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>
            <a:defPPr>
              <a:defRPr lang="ru-RU"/>
            </a:defPPr>
            <a:lvl1pPr>
              <a:spcBef>
                <a:spcPct val="50000"/>
              </a:spcBef>
              <a:buClr>
                <a:srgbClr val="000000"/>
              </a:buClr>
              <a:buFont typeface="Arial" pitchFamily="34" charset="0"/>
              <a:buNone/>
              <a:defRPr sz="1600" b="1">
                <a:solidFill>
                  <a:srgbClr val="1F497D">
                    <a:lumMod val="75000"/>
                  </a:srgbClr>
                </a:solidFill>
                <a:latin typeface="Arial Narrow" pitchFamily="34" charset="0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 pitchFamily="34" charset="0"/>
                <a:ea typeface="+mn-ea"/>
                <a:cs typeface="Arial" pitchFamily="34" charset="0"/>
              </a:rPr>
              <a:t>ДОСТИЖЕНИЯ СПОРТСМЕНОВ ГОРНОГО УЛУСА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 pitchFamily="34" charset="0"/>
                <a:ea typeface="+mn-ea"/>
                <a:cs typeface="Arial" pitchFamily="34" charset="0"/>
              </a:rPr>
              <a:t>НА ОФИЦИАЛЬНЫХ СПОРТИВНЫХ МЕРОПРИЯТИЯХ</a:t>
            </a:r>
          </a:p>
        </p:txBody>
      </p:sp>
      <p:pic>
        <p:nvPicPr>
          <p:cNvPr id="32772" name="Picture 4" descr="🥉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606" y="3570444"/>
            <a:ext cx="562702" cy="500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4" name="Picture 6" descr="🥈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438" y="2987367"/>
            <a:ext cx="519965" cy="462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6" name="Picture 8" descr="🥇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423309"/>
            <a:ext cx="522891" cy="465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1" name="Прямая соединительная линия 20"/>
          <p:cNvCxnSpPr/>
          <p:nvPr/>
        </p:nvCxnSpPr>
        <p:spPr>
          <a:xfrm flipV="1">
            <a:off x="703345" y="4346970"/>
            <a:ext cx="7792874" cy="7148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89593" y="2426141"/>
            <a:ext cx="27656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73E87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- 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73E87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7 медалей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073E87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75359" y="2987020"/>
            <a:ext cx="27177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73E87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- 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73E87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10 медалей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073E87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47880" y="3572961"/>
            <a:ext cx="28072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73E87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- 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73E87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12 медалей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073E87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24" name="Диаграмма 23"/>
          <p:cNvGraphicFramePr/>
          <p:nvPr>
            <p:extLst/>
          </p:nvPr>
        </p:nvGraphicFramePr>
        <p:xfrm>
          <a:off x="3328729" y="4264302"/>
          <a:ext cx="5948494" cy="26618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-108520" y="1545104"/>
            <a:ext cx="33525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31B6FD">
                    <a:lumMod val="75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</a:rPr>
              <a:t>Чемпионаты и Первенства Республики Саха (Якутия)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949124" y="1573098"/>
            <a:ext cx="33013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31B6FD">
                    <a:lumMod val="75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</a:rPr>
              <a:t>Чемпионаты и Первенства России и Дальнего Востока</a:t>
            </a:r>
          </a:p>
        </p:txBody>
      </p:sp>
      <p:pic>
        <p:nvPicPr>
          <p:cNvPr id="27" name="Picture 6" descr="🥈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9299" y="2991627"/>
            <a:ext cx="505444" cy="482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8" descr="🥇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9299" y="2451768"/>
            <a:ext cx="489488" cy="467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3504743" y="2457732"/>
            <a:ext cx="21930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73E87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- 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73E87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 медалей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073E87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484744" y="3008448"/>
            <a:ext cx="21424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73E87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73E87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 медали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073E87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" name="Объект 3"/>
          <p:cNvPicPr>
            <a:picLocks noGrp="1" noChangeAspect="1"/>
          </p:cNvPicPr>
          <p:nvPr>
            <p:ph sz="half" idx="1"/>
          </p:nvPr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92" t="14161" r="8925" b="9067"/>
          <a:stretch/>
        </p:blipFill>
        <p:spPr>
          <a:xfrm>
            <a:off x="827584" y="5662661"/>
            <a:ext cx="1853075" cy="11953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Picture 4" descr="🥉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5348" y="3559164"/>
            <a:ext cx="553345" cy="492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3596028" y="3587657"/>
            <a:ext cx="28072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73E87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- 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73E87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 медали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073E87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970052" y="1553838"/>
            <a:ext cx="33013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31B6FD">
                    <a:lumMod val="75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</a:rPr>
              <a:t>Чемпионаты и 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rgbClr val="31B6FD">
                    <a:lumMod val="75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</a:rPr>
              <a:t>Первенства</a:t>
            </a:r>
            <a:r>
              <a:rPr kumimoji="0" lang="ru-RU" b="0" i="0" u="none" strike="noStrike" kern="1200" cap="none" spc="0" normalizeH="0" noProof="0" dirty="0" smtClean="0">
                <a:ln>
                  <a:noFill/>
                </a:ln>
                <a:solidFill>
                  <a:srgbClr val="31B6FD">
                    <a:lumMod val="75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</a:rPr>
              <a:t> Мира и Европы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rgbClr val="31B6FD">
                  <a:lumMod val="75000"/>
                </a:srgbClr>
              </a:solidFill>
              <a:effectLst/>
              <a:uLnTx/>
              <a:uFillTx/>
              <a:latin typeface="Arial Narrow" panose="020B0606020202030204" pitchFamily="34" charset="0"/>
            </a:endParaRPr>
          </a:p>
        </p:txBody>
      </p:sp>
      <p:pic>
        <p:nvPicPr>
          <p:cNvPr id="42" name="Picture 8" descr="🥇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6626" y="2457732"/>
            <a:ext cx="529889" cy="506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TextBox 42"/>
          <p:cNvSpPr txBox="1"/>
          <p:nvPr/>
        </p:nvSpPr>
        <p:spPr>
          <a:xfrm>
            <a:off x="6444263" y="2489946"/>
            <a:ext cx="25005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73E87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- </a:t>
            </a:r>
            <a:r>
              <a:rPr lang="ru-RU" sz="2800" dirty="0">
                <a:solidFill>
                  <a:srgbClr val="073E87">
                    <a:lumMod val="75000"/>
                  </a:srgbClr>
                </a:solidFill>
                <a:latin typeface="Calibri"/>
              </a:rPr>
              <a:t>2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73E87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медали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073E87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5" name="Picture 4" descr="🥉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6626" y="3176683"/>
            <a:ext cx="555124" cy="493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TextBox 45"/>
          <p:cNvSpPr txBox="1"/>
          <p:nvPr/>
        </p:nvSpPr>
        <p:spPr>
          <a:xfrm>
            <a:off x="6764187" y="3162049"/>
            <a:ext cx="28072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73E87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- </a:t>
            </a:r>
            <a:r>
              <a:rPr lang="ru-RU" sz="2800" dirty="0">
                <a:solidFill>
                  <a:srgbClr val="073E87">
                    <a:lumMod val="75000"/>
                  </a:srgbClr>
                </a:solidFill>
                <a:latin typeface="Calibri"/>
              </a:rPr>
              <a:t>1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73E87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медаль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073E87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Заголовок 1"/>
          <p:cNvSpPr txBox="1">
            <a:spLocks/>
          </p:cNvSpPr>
          <p:nvPr/>
        </p:nvSpPr>
        <p:spPr>
          <a:xfrm>
            <a:off x="0" y="260648"/>
            <a:ext cx="9144000" cy="43204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Физкультура и спорт</a:t>
            </a:r>
            <a:endParaRPr lang="ru-RU" sz="2800" b="1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3189" y="64161"/>
            <a:ext cx="701666" cy="1232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931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/>
          <p:nvPr/>
        </p:nvSpPr>
        <p:spPr>
          <a:xfrm>
            <a:off x="6876256" y="6453336"/>
            <a:ext cx="2234860" cy="404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36" name="Таблица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305390"/>
              </p:ext>
            </p:extLst>
          </p:nvPr>
        </p:nvGraphicFramePr>
        <p:xfrm>
          <a:off x="212352" y="1055309"/>
          <a:ext cx="5515260" cy="531706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9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38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560059080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1200537591"/>
                    </a:ext>
                  </a:extLst>
                </a:gridCol>
              </a:tblGrid>
              <a:tr h="379187">
                <a:tc>
                  <a:txBody>
                    <a:bodyPr/>
                    <a:lstStyle/>
                    <a:p>
                      <a:endParaRPr lang="ru-RU" sz="1800" b="0" dirty="0">
                        <a:latin typeface="Arial Narrow" pitchFamily="34" charset="0"/>
                      </a:endParaRPr>
                    </a:p>
                  </a:txBody>
                  <a:tcPr marT="45726" marB="45726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0" dirty="0" smtClean="0">
                        <a:solidFill>
                          <a:srgbClr val="002060"/>
                        </a:solidFill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marT="45726" marB="45726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rgbClr val="002060"/>
                          </a:solidFill>
                          <a:latin typeface="Arial Narrow" pitchFamily="34" charset="0"/>
                          <a:cs typeface="Times New Roman" pitchFamily="18" charset="0"/>
                        </a:rPr>
                        <a:t>01.01.2021</a:t>
                      </a:r>
                    </a:p>
                  </a:txBody>
                  <a:tcPr marT="45726" marB="45726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rgbClr val="C00000"/>
                          </a:solidFill>
                          <a:latin typeface="Arial Narrow" pitchFamily="34" charset="0"/>
                          <a:cs typeface="Times New Roman" pitchFamily="18" charset="0"/>
                        </a:rPr>
                        <a:t>01.01.2022</a:t>
                      </a:r>
                    </a:p>
                  </a:txBody>
                  <a:tcPr marT="45726" marB="45726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3159">
                <a:tc>
                  <a:txBody>
                    <a:bodyPr/>
                    <a:lstStyle/>
                    <a:p>
                      <a:endParaRPr lang="ru-RU" sz="1800" b="0" dirty="0">
                        <a:latin typeface="Arial Narrow" pitchFamily="34" charset="0"/>
                      </a:endParaRPr>
                    </a:p>
                  </a:txBody>
                  <a:tcPr marT="45726" marB="45726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rgbClr val="002060"/>
                          </a:solidFill>
                          <a:latin typeface="Arial Narrow" pitchFamily="34" charset="0"/>
                        </a:rPr>
                        <a:t>Численность населения, чел.</a:t>
                      </a:r>
                    </a:p>
                  </a:txBody>
                  <a:tcPr marT="45726" marB="45726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ah-RU" sz="1800" b="0" dirty="0" smtClean="0">
                          <a:solidFill>
                            <a:srgbClr val="002060"/>
                          </a:solidFill>
                          <a:latin typeface="Arial Narrow" pitchFamily="34" charset="0"/>
                        </a:rPr>
                        <a:t>12 264</a:t>
                      </a:r>
                    </a:p>
                  </a:txBody>
                  <a:tcPr marT="45726" marB="45726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ah-RU" sz="1800" b="1" dirty="0" smtClean="0">
                          <a:solidFill>
                            <a:srgbClr val="C00000"/>
                          </a:solidFill>
                          <a:latin typeface="Arial Narrow" pitchFamily="34" charset="0"/>
                        </a:rPr>
                        <a:t>12 </a:t>
                      </a:r>
                      <a:r>
                        <a:rPr lang="sah-RU" sz="1800" b="1" dirty="0" smtClean="0">
                          <a:solidFill>
                            <a:srgbClr val="C00000"/>
                          </a:solidFill>
                          <a:latin typeface="Arial Narrow" pitchFamily="34" charset="0"/>
                        </a:rPr>
                        <a:t>340</a:t>
                      </a:r>
                      <a:endParaRPr lang="sah-RU" sz="1800" b="1" dirty="0" smtClean="0">
                        <a:solidFill>
                          <a:srgbClr val="C00000"/>
                        </a:solidFill>
                        <a:latin typeface="Arial Narrow" pitchFamily="34" charset="0"/>
                      </a:endParaRPr>
                    </a:p>
                  </a:txBody>
                  <a:tcPr marT="45726" marB="45726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93787909"/>
                  </a:ext>
                </a:extLst>
              </a:tr>
              <a:tr h="193159">
                <a:tc>
                  <a:txBody>
                    <a:bodyPr/>
                    <a:lstStyle/>
                    <a:p>
                      <a:endParaRPr lang="ru-RU" sz="1800" b="0" dirty="0">
                        <a:latin typeface="Arial Narrow" pitchFamily="34" charset="0"/>
                      </a:endParaRPr>
                    </a:p>
                  </a:txBody>
                  <a:tcPr marT="45726" marB="45726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rgbClr val="002060"/>
                          </a:solidFill>
                          <a:latin typeface="Arial Narrow" pitchFamily="34" charset="0"/>
                        </a:rPr>
                        <a:t>Средняя заработная плата, </a:t>
                      </a:r>
                      <a:r>
                        <a:rPr lang="ru-RU" sz="1600" b="0" dirty="0" err="1" smtClean="0">
                          <a:solidFill>
                            <a:srgbClr val="002060"/>
                          </a:solidFill>
                          <a:latin typeface="Arial Narrow" pitchFamily="34" charset="0"/>
                        </a:rPr>
                        <a:t>руб</a:t>
                      </a:r>
                      <a:r>
                        <a:rPr lang="ru-RU" sz="1600" b="0" dirty="0" smtClean="0">
                          <a:solidFill>
                            <a:srgbClr val="002060"/>
                          </a:solidFill>
                          <a:latin typeface="Arial Narrow" pitchFamily="34" charset="0"/>
                        </a:rPr>
                        <a:t> (</a:t>
                      </a:r>
                      <a:r>
                        <a:rPr lang="ru-RU" sz="1600" b="0" dirty="0" err="1" smtClean="0">
                          <a:solidFill>
                            <a:srgbClr val="002060"/>
                          </a:solidFill>
                          <a:latin typeface="Arial Narrow" pitchFamily="34" charset="0"/>
                        </a:rPr>
                        <a:t>янв-нояб</a:t>
                      </a:r>
                      <a:r>
                        <a:rPr lang="ru-RU" sz="1600" b="0" dirty="0" smtClean="0">
                          <a:solidFill>
                            <a:srgbClr val="002060"/>
                          </a:solidFill>
                          <a:latin typeface="Arial Narrow" pitchFamily="34" charset="0"/>
                        </a:rPr>
                        <a:t>)</a:t>
                      </a:r>
                      <a:endParaRPr lang="ru-RU" sz="1600" b="0" dirty="0" smtClean="0">
                        <a:solidFill>
                          <a:srgbClr val="002060"/>
                        </a:solidFill>
                        <a:latin typeface="Arial Narrow" pitchFamily="34" charset="0"/>
                      </a:endParaRPr>
                    </a:p>
                  </a:txBody>
                  <a:tcPr marT="45726" marB="45726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ah-RU" sz="1800" b="0" dirty="0" smtClean="0">
                          <a:solidFill>
                            <a:srgbClr val="002060"/>
                          </a:solidFill>
                          <a:latin typeface="Arial Narrow" pitchFamily="34" charset="0"/>
                        </a:rPr>
                        <a:t>56 638,6</a:t>
                      </a:r>
                      <a:endParaRPr lang="sah-RU" sz="1800" b="0" dirty="0" smtClean="0">
                        <a:solidFill>
                          <a:srgbClr val="002060"/>
                        </a:solidFill>
                        <a:latin typeface="Arial Narrow" pitchFamily="34" charset="0"/>
                      </a:endParaRPr>
                    </a:p>
                  </a:txBody>
                  <a:tcPr marT="45726" marB="45726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C00000"/>
                          </a:solidFill>
                          <a:latin typeface="Arial Narrow" pitchFamily="34" charset="0"/>
                        </a:rPr>
                        <a:t>59 130,8</a:t>
                      </a:r>
                      <a:endParaRPr lang="sah-RU" sz="1800" b="1" dirty="0" smtClean="0">
                        <a:solidFill>
                          <a:srgbClr val="C00000"/>
                        </a:solidFill>
                        <a:latin typeface="Arial Narrow" pitchFamily="34" charset="0"/>
                      </a:endParaRPr>
                    </a:p>
                  </a:txBody>
                  <a:tcPr marT="45726" marB="45726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ru-RU" sz="1800" b="0" dirty="0">
                        <a:latin typeface="Arial Narrow" pitchFamily="34" charset="0"/>
                      </a:endParaRPr>
                    </a:p>
                  </a:txBody>
                  <a:tcPr marT="45726" marB="45726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rgbClr val="002060"/>
                          </a:solidFill>
                          <a:latin typeface="Arial Narrow" pitchFamily="34" charset="0"/>
                        </a:rPr>
                        <a:t>Средний</a:t>
                      </a:r>
                      <a:r>
                        <a:rPr lang="ru-RU" sz="1600" b="0" baseline="0" dirty="0" smtClean="0">
                          <a:solidFill>
                            <a:srgbClr val="002060"/>
                          </a:solidFill>
                          <a:latin typeface="Arial Narrow" pitchFamily="34" charset="0"/>
                        </a:rPr>
                        <a:t> размер пенсии, </a:t>
                      </a:r>
                      <a:r>
                        <a:rPr lang="ru-RU" sz="1600" b="0" baseline="0" dirty="0" err="1" smtClean="0">
                          <a:solidFill>
                            <a:srgbClr val="002060"/>
                          </a:solidFill>
                          <a:latin typeface="Arial Narrow" pitchFamily="34" charset="0"/>
                        </a:rPr>
                        <a:t>руб</a:t>
                      </a:r>
                      <a:endParaRPr lang="ru-RU" sz="1600" b="0" dirty="0">
                        <a:latin typeface="Arial Narrow" panose="020B0606020202030204" pitchFamily="34" charset="0"/>
                      </a:endParaRPr>
                    </a:p>
                  </a:txBody>
                  <a:tcPr marT="45726" marB="45726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ah-RU" sz="1800" b="0" dirty="0" smtClean="0">
                          <a:solidFill>
                            <a:srgbClr val="002060"/>
                          </a:solidFill>
                          <a:latin typeface="Arial Narrow" pitchFamily="34" charset="0"/>
                        </a:rPr>
                        <a:t>19 156,3</a:t>
                      </a:r>
                      <a:endParaRPr lang="sah-RU" sz="1800" b="0" dirty="0" smtClean="0">
                        <a:solidFill>
                          <a:srgbClr val="002060"/>
                        </a:solidFill>
                        <a:latin typeface="Arial Narrow" pitchFamily="34" charset="0"/>
                      </a:endParaRPr>
                    </a:p>
                  </a:txBody>
                  <a:tcPr marT="45726" marB="45726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ah-RU" sz="1800" b="1" dirty="0" smtClean="0">
                          <a:solidFill>
                            <a:srgbClr val="C00000"/>
                          </a:solidFill>
                          <a:latin typeface="Arial Narrow" pitchFamily="34" charset="0"/>
                        </a:rPr>
                        <a:t>20 363,2</a:t>
                      </a:r>
                      <a:endParaRPr lang="sah-RU" sz="1800" b="1" dirty="0" smtClean="0">
                        <a:solidFill>
                          <a:srgbClr val="C00000"/>
                        </a:solidFill>
                        <a:latin typeface="Arial Narrow" pitchFamily="34" charset="0"/>
                      </a:endParaRPr>
                    </a:p>
                  </a:txBody>
                  <a:tcPr marT="45726" marB="45726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9599">
                <a:tc>
                  <a:txBody>
                    <a:bodyPr/>
                    <a:lstStyle/>
                    <a:p>
                      <a:endParaRPr lang="ru-RU" sz="1800" b="0" dirty="0">
                        <a:latin typeface="Arial Narrow" pitchFamily="34" charset="0"/>
                      </a:endParaRPr>
                    </a:p>
                  </a:txBody>
                  <a:tcPr marT="45726" marB="45726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rgbClr val="002060"/>
                          </a:solidFill>
                          <a:latin typeface="Arial Narrow" pitchFamily="34" charset="0"/>
                        </a:rPr>
                        <a:t>Среднесписочная численность</a:t>
                      </a:r>
                      <a:r>
                        <a:rPr lang="ru-RU" sz="1600" b="0" baseline="0" dirty="0" smtClean="0">
                          <a:solidFill>
                            <a:srgbClr val="002060"/>
                          </a:solidFill>
                          <a:latin typeface="Arial Narrow" pitchFamily="34" charset="0"/>
                        </a:rPr>
                        <a:t> работников, чел.</a:t>
                      </a:r>
                      <a:endParaRPr lang="ru-RU" sz="1600" b="0" dirty="0" smtClean="0">
                        <a:solidFill>
                          <a:srgbClr val="002060"/>
                        </a:solidFill>
                        <a:latin typeface="Arial Narrow" pitchFamily="34" charset="0"/>
                      </a:endParaRPr>
                    </a:p>
                  </a:txBody>
                  <a:tcPr marT="45726" marB="45726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 smtClean="0">
                          <a:solidFill>
                            <a:srgbClr val="002060"/>
                          </a:solidFill>
                          <a:latin typeface="Arial Narrow" pitchFamily="34" charset="0"/>
                        </a:rPr>
                        <a:t>2</a:t>
                      </a:r>
                      <a:r>
                        <a:rPr lang="ru-RU" sz="1800" b="0" dirty="0" smtClean="0">
                          <a:solidFill>
                            <a:srgbClr val="002060"/>
                          </a:solidFill>
                          <a:latin typeface="Arial Narrow" pitchFamily="34" charset="0"/>
                        </a:rPr>
                        <a:t> </a:t>
                      </a:r>
                      <a:r>
                        <a:rPr lang="en-US" sz="1800" b="0" dirty="0" smtClean="0">
                          <a:solidFill>
                            <a:srgbClr val="002060"/>
                          </a:solidFill>
                          <a:latin typeface="Arial Narrow" pitchFamily="34" charset="0"/>
                        </a:rPr>
                        <a:t>3</a:t>
                      </a:r>
                      <a:r>
                        <a:rPr lang="ru-RU" sz="1800" b="0" dirty="0" smtClean="0">
                          <a:solidFill>
                            <a:srgbClr val="002060"/>
                          </a:solidFill>
                          <a:latin typeface="Arial Narrow" pitchFamily="34" charset="0"/>
                        </a:rPr>
                        <a:t>02</a:t>
                      </a:r>
                      <a:endParaRPr lang="ru-RU" sz="1800" b="0" dirty="0">
                        <a:solidFill>
                          <a:srgbClr val="002060"/>
                        </a:solidFill>
                        <a:latin typeface="Arial Narrow" pitchFamily="34" charset="0"/>
                      </a:endParaRPr>
                    </a:p>
                  </a:txBody>
                  <a:tcPr marT="45726" marB="45726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00000"/>
                          </a:solidFill>
                          <a:latin typeface="Arial Narrow" pitchFamily="34" charset="0"/>
                        </a:rPr>
                        <a:t>2</a:t>
                      </a:r>
                      <a:r>
                        <a:rPr lang="ru-RU" sz="1800" b="1" dirty="0" smtClean="0">
                          <a:solidFill>
                            <a:srgbClr val="C00000"/>
                          </a:solidFill>
                          <a:latin typeface="Arial Narrow" pitchFamily="34" charset="0"/>
                        </a:rPr>
                        <a:t> </a:t>
                      </a:r>
                      <a:r>
                        <a:rPr lang="en-US" sz="1800" b="1" dirty="0" smtClean="0">
                          <a:solidFill>
                            <a:srgbClr val="C00000"/>
                          </a:solidFill>
                          <a:latin typeface="Arial Narrow" pitchFamily="34" charset="0"/>
                        </a:rPr>
                        <a:t>32</a:t>
                      </a:r>
                      <a:r>
                        <a:rPr lang="ru-RU" sz="1800" b="1" dirty="0" smtClean="0">
                          <a:solidFill>
                            <a:srgbClr val="C00000"/>
                          </a:solidFill>
                          <a:latin typeface="Arial Narrow" pitchFamily="34" charset="0"/>
                        </a:rPr>
                        <a:t>6</a:t>
                      </a:r>
                      <a:endParaRPr lang="ru-RU" sz="1800" b="1" dirty="0">
                        <a:solidFill>
                          <a:srgbClr val="C00000"/>
                        </a:solidFill>
                        <a:latin typeface="Arial Narrow" pitchFamily="34" charset="0"/>
                      </a:endParaRPr>
                    </a:p>
                  </a:txBody>
                  <a:tcPr marT="45726" marB="45726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0452">
                <a:tc>
                  <a:txBody>
                    <a:bodyPr/>
                    <a:lstStyle/>
                    <a:p>
                      <a:endParaRPr lang="ru-RU" sz="1800" b="0" dirty="0">
                        <a:latin typeface="Arial Narrow" panose="020B0606020202030204" pitchFamily="34" charset="0"/>
                      </a:endParaRPr>
                    </a:p>
                  </a:txBody>
                  <a:tcPr marT="45726" marB="45726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rgbClr val="002060"/>
                          </a:solidFill>
                          <a:latin typeface="Arial Narrow" pitchFamily="34" charset="0"/>
                        </a:rPr>
                        <a:t>Численность безработных,</a:t>
                      </a:r>
                      <a:r>
                        <a:rPr lang="ru-RU" sz="1600" b="0" baseline="0" dirty="0" smtClean="0">
                          <a:solidFill>
                            <a:srgbClr val="002060"/>
                          </a:solidFill>
                          <a:latin typeface="Arial Narrow" pitchFamily="34" charset="0"/>
                        </a:rPr>
                        <a:t> состоящих на учете, чел.</a:t>
                      </a:r>
                      <a:endParaRPr lang="ru-RU" sz="1600" b="0" dirty="0">
                        <a:latin typeface="Arial Narrow" panose="020B0606020202030204" pitchFamily="34" charset="0"/>
                      </a:endParaRPr>
                    </a:p>
                  </a:txBody>
                  <a:tcPr marT="45726" marB="45726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solidFill>
                            <a:srgbClr val="002060"/>
                          </a:solidFill>
                          <a:latin typeface="Arial Narrow" pitchFamily="34" charset="0"/>
                        </a:rPr>
                        <a:t>583</a:t>
                      </a:r>
                      <a:endParaRPr lang="ru-RU" sz="1800" b="0" dirty="0">
                        <a:solidFill>
                          <a:srgbClr val="002060"/>
                        </a:solidFill>
                        <a:latin typeface="Arial Narrow" pitchFamily="34" charset="0"/>
                      </a:endParaRPr>
                    </a:p>
                  </a:txBody>
                  <a:tcPr marT="45726" marB="45726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C00000"/>
                          </a:solidFill>
                          <a:latin typeface="Arial Narrow" pitchFamily="34" charset="0"/>
                        </a:rPr>
                        <a:t>229</a:t>
                      </a:r>
                      <a:endParaRPr lang="ru-RU" sz="1800" b="1" dirty="0">
                        <a:solidFill>
                          <a:srgbClr val="C00000"/>
                        </a:solidFill>
                        <a:latin typeface="Arial Narrow" pitchFamily="34" charset="0"/>
                      </a:endParaRPr>
                    </a:p>
                  </a:txBody>
                  <a:tcPr marT="45726" marB="45726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3055">
                <a:tc>
                  <a:txBody>
                    <a:bodyPr/>
                    <a:lstStyle/>
                    <a:p>
                      <a:endParaRPr lang="ru-RU" sz="1800" b="0" dirty="0">
                        <a:latin typeface="Arial Narrow" panose="020B0606020202030204" pitchFamily="34" charset="0"/>
                      </a:endParaRPr>
                    </a:p>
                  </a:txBody>
                  <a:tcPr marT="45726" marB="45726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rgbClr val="002060"/>
                          </a:solidFill>
                          <a:latin typeface="Arial Narrow" pitchFamily="34" charset="0"/>
                        </a:rPr>
                        <a:t>Количество</a:t>
                      </a:r>
                      <a:r>
                        <a:rPr lang="ru-RU" sz="1600" b="0" baseline="0" dirty="0" smtClean="0">
                          <a:solidFill>
                            <a:srgbClr val="002060"/>
                          </a:solidFill>
                          <a:latin typeface="Arial Narrow" pitchFamily="34" charset="0"/>
                        </a:rPr>
                        <a:t> трудоустроенных граждан, чел.</a:t>
                      </a:r>
                      <a:endParaRPr lang="ru-RU" sz="1600" b="0" dirty="0">
                        <a:latin typeface="Arial Narrow" panose="020B0606020202030204" pitchFamily="34" charset="0"/>
                      </a:endParaRPr>
                    </a:p>
                  </a:txBody>
                  <a:tcPr marT="45726" marB="45726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solidFill>
                            <a:srgbClr val="002060"/>
                          </a:solidFill>
                          <a:latin typeface="Arial Narrow" pitchFamily="34" charset="0"/>
                        </a:rPr>
                        <a:t>237</a:t>
                      </a:r>
                      <a:endParaRPr lang="ru-RU" sz="1800" b="0" dirty="0">
                        <a:solidFill>
                          <a:srgbClr val="002060"/>
                        </a:solidFill>
                        <a:latin typeface="Arial Narrow" pitchFamily="34" charset="0"/>
                      </a:endParaRPr>
                    </a:p>
                  </a:txBody>
                  <a:tcPr marT="45726" marB="45726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C00000"/>
                          </a:solidFill>
                          <a:latin typeface="Arial Narrow" pitchFamily="34" charset="0"/>
                        </a:rPr>
                        <a:t>366</a:t>
                      </a:r>
                      <a:endParaRPr lang="ru-RU" sz="1800" b="1" dirty="0">
                        <a:solidFill>
                          <a:srgbClr val="C00000"/>
                        </a:solidFill>
                        <a:latin typeface="Arial Narrow" pitchFamily="34" charset="0"/>
                      </a:endParaRPr>
                    </a:p>
                  </a:txBody>
                  <a:tcPr marT="45726" marB="45726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3055">
                <a:tc>
                  <a:txBody>
                    <a:bodyPr/>
                    <a:lstStyle/>
                    <a:p>
                      <a:endParaRPr lang="ru-RU" sz="1800" b="0" dirty="0">
                        <a:latin typeface="Arial Narrow" panose="020B0606020202030204" pitchFamily="34" charset="0"/>
                      </a:endParaRPr>
                    </a:p>
                  </a:txBody>
                  <a:tcPr marT="45726" marB="45726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rgbClr val="002060"/>
                          </a:solidFill>
                          <a:latin typeface="Arial Narrow" pitchFamily="34" charset="0"/>
                        </a:rPr>
                        <a:t>Количество</a:t>
                      </a:r>
                      <a:r>
                        <a:rPr lang="ru-RU" sz="1600" b="0" baseline="0" dirty="0" smtClean="0">
                          <a:solidFill>
                            <a:srgbClr val="002060"/>
                          </a:solidFill>
                          <a:latin typeface="Arial Narrow" pitchFamily="34" charset="0"/>
                        </a:rPr>
                        <a:t> организаций</a:t>
                      </a:r>
                      <a:endParaRPr lang="ru-RU" sz="1600" b="0" dirty="0">
                        <a:latin typeface="Arial Narrow" panose="020B0606020202030204" pitchFamily="34" charset="0"/>
                      </a:endParaRPr>
                    </a:p>
                  </a:txBody>
                  <a:tcPr marT="45726" marB="45726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solidFill>
                            <a:srgbClr val="002060"/>
                          </a:solidFill>
                          <a:latin typeface="Arial Narrow" pitchFamily="34" charset="0"/>
                        </a:rPr>
                        <a:t>196</a:t>
                      </a:r>
                      <a:endParaRPr lang="ru-RU" sz="1800" b="0" dirty="0">
                        <a:solidFill>
                          <a:srgbClr val="002060"/>
                        </a:solidFill>
                        <a:latin typeface="Arial Narrow" pitchFamily="34" charset="0"/>
                      </a:endParaRPr>
                    </a:p>
                  </a:txBody>
                  <a:tcPr marT="45726" marB="45726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C00000"/>
                          </a:solidFill>
                          <a:latin typeface="Arial Narrow" pitchFamily="34" charset="0"/>
                        </a:rPr>
                        <a:t>202</a:t>
                      </a:r>
                      <a:endParaRPr lang="ru-RU" sz="1800" b="1" dirty="0">
                        <a:solidFill>
                          <a:srgbClr val="C00000"/>
                        </a:solidFill>
                        <a:latin typeface="Arial Narrow" pitchFamily="34" charset="0"/>
                      </a:endParaRPr>
                    </a:p>
                  </a:txBody>
                  <a:tcPr marT="45726" marB="45726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24216224"/>
                  </a:ext>
                </a:extLst>
              </a:tr>
              <a:tr h="223055">
                <a:tc>
                  <a:txBody>
                    <a:bodyPr/>
                    <a:lstStyle/>
                    <a:p>
                      <a:endParaRPr lang="ru-RU" sz="1800" b="0" dirty="0">
                        <a:latin typeface="Arial Narrow" panose="020B0606020202030204" pitchFamily="34" charset="0"/>
                      </a:endParaRPr>
                    </a:p>
                  </a:txBody>
                  <a:tcPr marT="45726" marB="45726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 Narrow" pitchFamily="34" charset="0"/>
                          <a:ea typeface="+mn-ea"/>
                          <a:cs typeface="+mn-cs"/>
                        </a:rPr>
                        <a:t>Оборот розничной торговли, </a:t>
                      </a:r>
                      <a:r>
                        <a:rPr kumimoji="0" lang="ru-RU" sz="16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 Narrow" pitchFamily="34" charset="0"/>
                          <a:ea typeface="+mn-ea"/>
                          <a:cs typeface="+mn-cs"/>
                        </a:rPr>
                        <a:t>млн.руб</a:t>
                      </a:r>
                      <a:endParaRPr kumimoji="0" lang="ru-RU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T="45726" marB="45726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solidFill>
                            <a:srgbClr val="002060"/>
                          </a:solidFill>
                          <a:latin typeface="Arial Narrow" pitchFamily="34" charset="0"/>
                        </a:rPr>
                        <a:t>1 </a:t>
                      </a:r>
                      <a:r>
                        <a:rPr lang="ru-RU" sz="1800" b="0" dirty="0" smtClean="0">
                          <a:solidFill>
                            <a:srgbClr val="002060"/>
                          </a:solidFill>
                          <a:latin typeface="Arial Narrow" pitchFamily="34" charset="0"/>
                        </a:rPr>
                        <a:t>478,83</a:t>
                      </a:r>
                      <a:endParaRPr lang="ru-RU" sz="1800" b="0" dirty="0">
                        <a:solidFill>
                          <a:srgbClr val="002060"/>
                        </a:solidFill>
                        <a:latin typeface="Arial Narrow" pitchFamily="34" charset="0"/>
                      </a:endParaRPr>
                    </a:p>
                  </a:txBody>
                  <a:tcPr marT="45726" marB="45726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C00000"/>
                          </a:solidFill>
                          <a:latin typeface="Arial Narrow" pitchFamily="34" charset="0"/>
                        </a:rPr>
                        <a:t>1</a:t>
                      </a:r>
                      <a:r>
                        <a:rPr lang="ru-RU" sz="1800" b="1" baseline="0" dirty="0" smtClean="0">
                          <a:solidFill>
                            <a:srgbClr val="C00000"/>
                          </a:solidFill>
                          <a:latin typeface="Arial Narrow" pitchFamily="34" charset="0"/>
                        </a:rPr>
                        <a:t> 493</a:t>
                      </a:r>
                      <a:r>
                        <a:rPr lang="ru-RU" sz="1800" b="1" dirty="0" smtClean="0">
                          <a:solidFill>
                            <a:srgbClr val="C00000"/>
                          </a:solidFill>
                          <a:latin typeface="Arial Narrow" pitchFamily="34" charset="0"/>
                        </a:rPr>
                        <a:t>,6</a:t>
                      </a:r>
                      <a:endParaRPr lang="ru-RU" sz="1800" b="1" dirty="0">
                        <a:solidFill>
                          <a:srgbClr val="C00000"/>
                        </a:solidFill>
                        <a:latin typeface="Arial Narrow" pitchFamily="34" charset="0"/>
                      </a:endParaRPr>
                    </a:p>
                  </a:txBody>
                  <a:tcPr marT="45726" marB="45726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58596474"/>
                  </a:ext>
                </a:extLst>
              </a:tr>
              <a:tr h="223055">
                <a:tc>
                  <a:txBody>
                    <a:bodyPr/>
                    <a:lstStyle/>
                    <a:p>
                      <a:endParaRPr lang="ru-RU" sz="1800" b="0" dirty="0">
                        <a:latin typeface="Arial Narrow" panose="020B0606020202030204" pitchFamily="34" charset="0"/>
                      </a:endParaRPr>
                    </a:p>
                  </a:txBody>
                  <a:tcPr marT="45726" marB="45726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 Narrow" pitchFamily="34" charset="0"/>
                          <a:ea typeface="+mn-ea"/>
                          <a:cs typeface="+mn-cs"/>
                        </a:rPr>
                        <a:t>Оборот общественного питания, </a:t>
                      </a:r>
                      <a:r>
                        <a:rPr kumimoji="0" lang="ru-RU" sz="16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 Narrow" pitchFamily="34" charset="0"/>
                          <a:ea typeface="+mn-ea"/>
                          <a:cs typeface="+mn-cs"/>
                        </a:rPr>
                        <a:t>млн.руб</a:t>
                      </a:r>
                      <a:endParaRPr kumimoji="0" lang="ru-RU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T="45726" marB="45726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solidFill>
                            <a:srgbClr val="002060"/>
                          </a:solidFill>
                          <a:latin typeface="Arial Narrow" pitchFamily="34" charset="0"/>
                        </a:rPr>
                        <a:t>114,66</a:t>
                      </a:r>
                      <a:endParaRPr lang="ru-RU" sz="1800" b="0" dirty="0">
                        <a:solidFill>
                          <a:srgbClr val="002060"/>
                        </a:solidFill>
                        <a:latin typeface="Arial Narrow" pitchFamily="34" charset="0"/>
                      </a:endParaRPr>
                    </a:p>
                  </a:txBody>
                  <a:tcPr marT="45726" marB="45726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C00000"/>
                          </a:solidFill>
                          <a:latin typeface="Arial Narrow" pitchFamily="34" charset="0"/>
                        </a:rPr>
                        <a:t>125,21</a:t>
                      </a:r>
                      <a:endParaRPr lang="ru-RU" sz="1800" b="1" dirty="0">
                        <a:solidFill>
                          <a:srgbClr val="C00000"/>
                        </a:solidFill>
                        <a:latin typeface="Arial Narrow" pitchFamily="34" charset="0"/>
                      </a:endParaRPr>
                    </a:p>
                  </a:txBody>
                  <a:tcPr marT="45726" marB="45726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77804422"/>
                  </a:ext>
                </a:extLst>
              </a:tr>
              <a:tr h="223055">
                <a:tc>
                  <a:txBody>
                    <a:bodyPr/>
                    <a:lstStyle/>
                    <a:p>
                      <a:endParaRPr lang="ru-RU" sz="1800" b="0" dirty="0">
                        <a:latin typeface="Arial Narrow" panose="020B0606020202030204" pitchFamily="34" charset="0"/>
                      </a:endParaRPr>
                    </a:p>
                  </a:txBody>
                  <a:tcPr marT="45726" marB="45726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 Narrow" pitchFamily="34" charset="0"/>
                          <a:ea typeface="+mn-ea"/>
                          <a:cs typeface="+mn-cs"/>
                        </a:rPr>
                        <a:t>Перевезено грузов, </a:t>
                      </a:r>
                      <a:r>
                        <a:rPr kumimoji="0" lang="ru-RU" sz="16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 Narrow" pitchFamily="34" charset="0"/>
                          <a:ea typeface="+mn-ea"/>
                          <a:cs typeface="+mn-cs"/>
                        </a:rPr>
                        <a:t>тыс.тонн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T="45726" marB="45726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solidFill>
                            <a:srgbClr val="002060"/>
                          </a:solidFill>
                          <a:latin typeface="Arial Narrow" pitchFamily="34" charset="0"/>
                        </a:rPr>
                        <a:t>319,02</a:t>
                      </a:r>
                      <a:endParaRPr lang="ru-RU" sz="1800" b="0" dirty="0">
                        <a:solidFill>
                          <a:srgbClr val="002060"/>
                        </a:solidFill>
                        <a:latin typeface="Arial Narrow" pitchFamily="34" charset="0"/>
                      </a:endParaRPr>
                    </a:p>
                  </a:txBody>
                  <a:tcPr marT="45726" marB="45726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C00000"/>
                          </a:solidFill>
                          <a:latin typeface="Arial Narrow" pitchFamily="34" charset="0"/>
                        </a:rPr>
                        <a:t>372,3</a:t>
                      </a:r>
                      <a:endParaRPr lang="ru-RU" sz="1800" b="1" dirty="0">
                        <a:solidFill>
                          <a:srgbClr val="C00000"/>
                        </a:solidFill>
                        <a:latin typeface="Arial Narrow" pitchFamily="34" charset="0"/>
                      </a:endParaRPr>
                    </a:p>
                  </a:txBody>
                  <a:tcPr marT="45726" marB="45726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9602900"/>
                  </a:ext>
                </a:extLst>
              </a:tr>
            </a:tbl>
          </a:graphicData>
        </a:graphic>
      </p:graphicFrame>
      <p:pic>
        <p:nvPicPr>
          <p:cNvPr id="11294" name="Picture 3" descr="C:\Users\Администратор\Desktop\Без названия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71067" y="1708764"/>
            <a:ext cx="677863" cy="677863"/>
          </a:xfrm>
        </p:spPr>
      </p:pic>
      <p:sp>
        <p:nvSpPr>
          <p:cNvPr id="3075" name="Содержимое 41"/>
          <p:cNvSpPr>
            <a:spLocks noGrp="1"/>
          </p:cNvSpPr>
          <p:nvPr>
            <p:ph sz="half" idx="2"/>
          </p:nvPr>
        </p:nvSpPr>
        <p:spPr>
          <a:xfrm>
            <a:off x="6648931" y="1635889"/>
            <a:ext cx="1523470" cy="842458"/>
          </a:xfrm>
        </p:spPr>
        <p:txBody>
          <a:bodyPr>
            <a:noAutofit/>
          </a:bodyPr>
          <a:lstStyle/>
          <a:p>
            <a:pPr marL="0" indent="0">
              <a:spcBef>
                <a:spcPct val="0"/>
              </a:spcBef>
              <a:buNone/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Arial Narrow" pitchFamily="34" charset="0"/>
                <a:cs typeface="Times New Roman" pitchFamily="18" charset="0"/>
              </a:rPr>
              <a:t>Рождаемость: </a:t>
            </a:r>
          </a:p>
          <a:p>
            <a:pPr>
              <a:spcBef>
                <a:spcPct val="0"/>
              </a:spcBef>
              <a:buFont typeface="Arial" charset="0"/>
              <a:buNone/>
              <a:defRPr/>
            </a:pPr>
            <a:r>
              <a:rPr lang="ru-RU" sz="1600" dirty="0" smtClean="0">
                <a:solidFill>
                  <a:srgbClr val="C00000"/>
                </a:solidFill>
                <a:latin typeface="Arial Narrow" pitchFamily="34" charset="0"/>
                <a:cs typeface="Times New Roman" pitchFamily="18" charset="0"/>
              </a:rPr>
              <a:t>01.01.2022 – </a:t>
            </a:r>
            <a:r>
              <a:rPr lang="ru-RU" sz="1600" dirty="0" smtClean="0">
                <a:solidFill>
                  <a:srgbClr val="C00000"/>
                </a:solidFill>
                <a:latin typeface="Arial Narrow" pitchFamily="34" charset="0"/>
                <a:cs typeface="Times New Roman" pitchFamily="18" charset="0"/>
              </a:rPr>
              <a:t>197</a:t>
            </a:r>
            <a:endParaRPr lang="ru-RU" sz="1600" dirty="0" smtClean="0">
              <a:solidFill>
                <a:srgbClr val="C00000"/>
              </a:solidFill>
              <a:latin typeface="Arial Narrow" pitchFamily="34" charset="0"/>
              <a:cs typeface="Times New Roman" pitchFamily="18" charset="0"/>
            </a:endParaRPr>
          </a:p>
          <a:p>
            <a:pPr>
              <a:spcBef>
                <a:spcPct val="0"/>
              </a:spcBef>
              <a:buFont typeface="Arial" charset="0"/>
              <a:buNone/>
              <a:defRPr/>
            </a:pPr>
            <a:r>
              <a:rPr lang="ru-RU" sz="1600" dirty="0" smtClean="0">
                <a:solidFill>
                  <a:srgbClr val="002060"/>
                </a:solidFill>
                <a:latin typeface="Arial Narrow" pitchFamily="34" charset="0"/>
                <a:cs typeface="Times New Roman" pitchFamily="18" charset="0"/>
              </a:rPr>
              <a:t>01.01.2021 – 204</a:t>
            </a:r>
          </a:p>
          <a:p>
            <a:pPr>
              <a:spcBef>
                <a:spcPct val="0"/>
              </a:spcBef>
              <a:buFont typeface="Arial" charset="0"/>
              <a:buNone/>
              <a:defRPr/>
            </a:pP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  <a:cs typeface="Times New Roman" pitchFamily="18" charset="0"/>
              </a:rPr>
              <a:t>	</a:t>
            </a:r>
            <a:endParaRPr lang="sah-RU" sz="1600" b="1" dirty="0" smtClean="0">
              <a:solidFill>
                <a:srgbClr val="002060"/>
              </a:solidFill>
              <a:latin typeface="Arial Narrow" pitchFamily="34" charset="0"/>
              <a:cs typeface="Times New Roman" pitchFamily="18" charset="0"/>
            </a:endParaRPr>
          </a:p>
          <a:p>
            <a:pPr>
              <a:spcBef>
                <a:spcPct val="0"/>
              </a:spcBef>
              <a:buClr>
                <a:schemeClr val="bg1"/>
              </a:buClr>
              <a:buFont typeface="Arial" charset="0"/>
              <a:buChar char="•"/>
              <a:defRPr/>
            </a:pPr>
            <a:endParaRPr lang="ru-RU" sz="1600" b="1" dirty="0" smtClean="0">
              <a:solidFill>
                <a:srgbClr val="002060"/>
              </a:solidFill>
              <a:latin typeface="Arial Narrow" pitchFamily="34" charset="0"/>
              <a:cs typeface="Times New Roman" pitchFamily="18" charset="0"/>
            </a:endParaRPr>
          </a:p>
          <a:p>
            <a:pPr>
              <a:spcBef>
                <a:spcPct val="0"/>
              </a:spcBef>
              <a:buClr>
                <a:schemeClr val="bg1"/>
              </a:buClr>
              <a:buFont typeface="Arial" charset="0"/>
              <a:buChar char="•"/>
              <a:defRPr/>
            </a:pPr>
            <a:endParaRPr lang="ru-RU" sz="1600" b="1" dirty="0" smtClean="0">
              <a:solidFill>
                <a:srgbClr val="002060"/>
              </a:solidFill>
              <a:latin typeface="Arial Narrow" pitchFamily="34" charset="0"/>
              <a:cs typeface="Times New Roman" pitchFamily="18" charset="0"/>
            </a:endParaRPr>
          </a:p>
          <a:p>
            <a:pPr>
              <a:buFont typeface="Arial" charset="0"/>
              <a:buChar char="•"/>
              <a:defRPr/>
            </a:pPr>
            <a:endParaRPr lang="ru-RU" sz="1600" dirty="0" smtClean="0"/>
          </a:p>
        </p:txBody>
      </p:sp>
      <p:sp>
        <p:nvSpPr>
          <p:cNvPr id="11295" name="AutoShape 7" descr="⚰️ Эмодзи Гроб – скопировать код смайлика, значение emoj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latin typeface="Calibri" panose="020F0502020204030204" pitchFamily="34" charset="0"/>
            </a:endParaRPr>
          </a:p>
        </p:txBody>
      </p:sp>
      <p:sp>
        <p:nvSpPr>
          <p:cNvPr id="11296" name="AutoShape 9" descr="⚰️ Эмодзи Гроб – скопировать код смайлика, значение emoj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latin typeface="Calibri" panose="020F0502020204030204" pitchFamily="34" charset="0"/>
            </a:endParaRPr>
          </a:p>
        </p:txBody>
      </p:sp>
      <p:pic>
        <p:nvPicPr>
          <p:cNvPr id="11297" name="Picture 10" descr="C:\Users\Администратор\Desktop\Без названия (1).jp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1067" y="2786084"/>
            <a:ext cx="731838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00" name="Picture 15" descr="Смайлик-эмодзи 🙆‍♂️ 'Мужчина За' ВК (ВКонтакте), Инстаграм, Ватсап: код  смайла, значение и расшифровка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5042" y="4984896"/>
            <a:ext cx="812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01" name="Picture 40" descr="https://fb.ru/misc/i/gallery/27191/841997.jpg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025" y="3423105"/>
            <a:ext cx="301068" cy="342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02" name="Picture 42" descr="https://yt3.ggpht.com/a/AATXAJymVlrjRJwByPwfBbw9bxBoxrmyzZAOT-53-g=s900-c-k-c0xffffffff-no-rj-mo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996" y="2884471"/>
            <a:ext cx="288032" cy="288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304" name="Прямоугольник 28"/>
          <p:cNvSpPr>
            <a:spLocks noChangeArrowheads="1"/>
          </p:cNvSpPr>
          <p:nvPr/>
        </p:nvSpPr>
        <p:spPr bwMode="auto">
          <a:xfrm>
            <a:off x="6702905" y="2626869"/>
            <a:ext cx="1511822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Clr>
                <a:schemeClr val="bg1"/>
              </a:buClr>
            </a:pPr>
            <a:r>
              <a:rPr lang="sah-RU" alt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Смертность</a:t>
            </a:r>
            <a:r>
              <a:rPr lang="ru-RU" alt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: </a:t>
            </a:r>
            <a:endParaRPr lang="ru-RU" altLang="ru-RU" sz="1600" b="1" dirty="0">
              <a:solidFill>
                <a:srgbClr val="0020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 typeface="Arial" charset="0"/>
              <a:buNone/>
              <a:defRPr/>
            </a:pPr>
            <a:r>
              <a:rPr lang="ru-RU" sz="1600" dirty="0" smtClean="0">
                <a:solidFill>
                  <a:srgbClr val="C00000"/>
                </a:solidFill>
                <a:latin typeface="Arial Narrow" pitchFamily="34" charset="0"/>
                <a:cs typeface="Times New Roman" pitchFamily="18" charset="0"/>
              </a:rPr>
              <a:t>01.01.2022 </a:t>
            </a:r>
            <a:r>
              <a:rPr lang="ru-RU" sz="1600" dirty="0">
                <a:solidFill>
                  <a:srgbClr val="C00000"/>
                </a:solidFill>
                <a:latin typeface="Arial Narrow" pitchFamily="34" charset="0"/>
                <a:cs typeface="Times New Roman" pitchFamily="18" charset="0"/>
              </a:rPr>
              <a:t>– </a:t>
            </a:r>
            <a:r>
              <a:rPr lang="ru-RU" sz="1600" dirty="0" smtClean="0">
                <a:solidFill>
                  <a:srgbClr val="C00000"/>
                </a:solidFill>
                <a:latin typeface="Arial Narrow" pitchFamily="34" charset="0"/>
                <a:cs typeface="Times New Roman" pitchFamily="18" charset="0"/>
              </a:rPr>
              <a:t>121</a:t>
            </a:r>
            <a:endParaRPr lang="ru-RU" sz="1600" dirty="0">
              <a:solidFill>
                <a:srgbClr val="C00000"/>
              </a:solidFill>
              <a:latin typeface="Arial Narrow" pitchFamily="34" charset="0"/>
              <a:cs typeface="Times New Roman" pitchFamily="18" charset="0"/>
            </a:endParaRPr>
          </a:p>
          <a:p>
            <a:pPr>
              <a:spcBef>
                <a:spcPct val="0"/>
              </a:spcBef>
              <a:buFont typeface="Arial" charset="0"/>
              <a:buNone/>
              <a:defRPr/>
            </a:pPr>
            <a:r>
              <a:rPr lang="ru-RU" sz="1600" dirty="0" smtClean="0">
                <a:solidFill>
                  <a:srgbClr val="002060"/>
                </a:solidFill>
                <a:latin typeface="Arial Narrow" pitchFamily="34" charset="0"/>
                <a:cs typeface="Times New Roman" pitchFamily="18" charset="0"/>
              </a:rPr>
              <a:t>01.01.2021 </a:t>
            </a:r>
            <a:r>
              <a:rPr lang="ru-RU" sz="1600" dirty="0">
                <a:solidFill>
                  <a:srgbClr val="002060"/>
                </a:solidFill>
                <a:latin typeface="Arial Narrow" pitchFamily="34" charset="0"/>
                <a:cs typeface="Times New Roman" pitchFamily="18" charset="0"/>
              </a:rPr>
              <a:t>– </a:t>
            </a:r>
            <a:r>
              <a:rPr lang="ru-RU" sz="1600" dirty="0" smtClean="0">
                <a:solidFill>
                  <a:srgbClr val="002060"/>
                </a:solidFill>
                <a:latin typeface="Arial Narrow" pitchFamily="34" charset="0"/>
                <a:cs typeface="Times New Roman" pitchFamily="18" charset="0"/>
              </a:rPr>
              <a:t>98</a:t>
            </a:r>
            <a:endParaRPr lang="ru-RU" sz="1600" dirty="0">
              <a:solidFill>
                <a:srgbClr val="002060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11305" name="Прямоугольник 29"/>
          <p:cNvSpPr>
            <a:spLocks noChangeArrowheads="1"/>
          </p:cNvSpPr>
          <p:nvPr/>
        </p:nvSpPr>
        <p:spPr bwMode="auto">
          <a:xfrm>
            <a:off x="6784979" y="3709620"/>
            <a:ext cx="1600200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Clr>
                <a:schemeClr val="bg1"/>
              </a:buClr>
            </a:pPr>
            <a:r>
              <a:rPr lang="ru-RU" alt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Брак: </a:t>
            </a:r>
            <a:endParaRPr lang="ru-RU" altLang="ru-RU" sz="1600" b="1" dirty="0">
              <a:solidFill>
                <a:srgbClr val="0020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 typeface="Arial" charset="0"/>
              <a:buNone/>
              <a:defRPr/>
            </a:pPr>
            <a:r>
              <a:rPr lang="ru-RU" sz="1600" dirty="0" smtClean="0">
                <a:solidFill>
                  <a:srgbClr val="C00000"/>
                </a:solidFill>
                <a:latin typeface="Arial Narrow" pitchFamily="34" charset="0"/>
                <a:cs typeface="Times New Roman" pitchFamily="18" charset="0"/>
              </a:rPr>
              <a:t>01.01.2022 </a:t>
            </a:r>
            <a:r>
              <a:rPr lang="ru-RU" sz="1600" dirty="0">
                <a:solidFill>
                  <a:srgbClr val="C00000"/>
                </a:solidFill>
                <a:latin typeface="Arial Narrow" pitchFamily="34" charset="0"/>
                <a:cs typeface="Times New Roman" pitchFamily="18" charset="0"/>
              </a:rPr>
              <a:t>– 3</a:t>
            </a:r>
            <a:r>
              <a:rPr lang="ru-RU" sz="1600" dirty="0" smtClean="0">
                <a:solidFill>
                  <a:srgbClr val="C00000"/>
                </a:solidFill>
                <a:latin typeface="Arial Narrow" pitchFamily="34" charset="0"/>
                <a:cs typeface="Times New Roman" pitchFamily="18" charset="0"/>
              </a:rPr>
              <a:t>5</a:t>
            </a:r>
            <a:endParaRPr lang="ru-RU" sz="1600" dirty="0">
              <a:solidFill>
                <a:srgbClr val="C00000"/>
              </a:solidFill>
              <a:latin typeface="Arial Narrow" pitchFamily="34" charset="0"/>
              <a:cs typeface="Times New Roman" pitchFamily="18" charset="0"/>
            </a:endParaRPr>
          </a:p>
          <a:p>
            <a:pPr>
              <a:spcBef>
                <a:spcPct val="0"/>
              </a:spcBef>
              <a:buFont typeface="Arial" charset="0"/>
              <a:buNone/>
              <a:defRPr/>
            </a:pPr>
            <a:r>
              <a:rPr lang="ru-RU" sz="1600" dirty="0" smtClean="0">
                <a:solidFill>
                  <a:srgbClr val="002060"/>
                </a:solidFill>
                <a:latin typeface="Arial Narrow" pitchFamily="34" charset="0"/>
                <a:cs typeface="Times New Roman" pitchFamily="18" charset="0"/>
              </a:rPr>
              <a:t>01.01.2021 </a:t>
            </a:r>
            <a:r>
              <a:rPr lang="ru-RU" sz="1600" dirty="0">
                <a:solidFill>
                  <a:srgbClr val="002060"/>
                </a:solidFill>
                <a:latin typeface="Arial Narrow" pitchFamily="34" charset="0"/>
                <a:cs typeface="Times New Roman" pitchFamily="18" charset="0"/>
              </a:rPr>
              <a:t>– </a:t>
            </a:r>
            <a:r>
              <a:rPr lang="ru-RU" sz="1600" dirty="0" smtClean="0">
                <a:solidFill>
                  <a:srgbClr val="002060"/>
                </a:solidFill>
                <a:latin typeface="Arial Narrow" pitchFamily="34" charset="0"/>
                <a:cs typeface="Times New Roman" pitchFamily="18" charset="0"/>
              </a:rPr>
              <a:t>37</a:t>
            </a:r>
            <a:endParaRPr lang="ru-RU" sz="1600" dirty="0">
              <a:solidFill>
                <a:srgbClr val="002060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11306" name="Прямоугольник 30"/>
          <p:cNvSpPr>
            <a:spLocks noChangeArrowheads="1"/>
          </p:cNvSpPr>
          <p:nvPr/>
        </p:nvSpPr>
        <p:spPr bwMode="auto">
          <a:xfrm>
            <a:off x="6784979" y="4792371"/>
            <a:ext cx="1676400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Clr>
                <a:schemeClr val="bg1"/>
              </a:buClr>
            </a:pPr>
            <a:r>
              <a:rPr lang="ru-RU" alt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Развод: </a:t>
            </a:r>
            <a:endParaRPr lang="ru-RU" altLang="ru-RU" sz="1600" b="1" dirty="0">
              <a:solidFill>
                <a:srgbClr val="0020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 typeface="Arial" charset="0"/>
              <a:buNone/>
              <a:defRPr/>
            </a:pPr>
            <a:r>
              <a:rPr lang="ru-RU" sz="1600" dirty="0" smtClean="0">
                <a:solidFill>
                  <a:srgbClr val="C00000"/>
                </a:solidFill>
                <a:latin typeface="Arial Narrow" pitchFamily="34" charset="0"/>
                <a:cs typeface="Times New Roman" pitchFamily="18" charset="0"/>
              </a:rPr>
              <a:t>01.01.2022 </a:t>
            </a:r>
            <a:r>
              <a:rPr lang="ru-RU" sz="1600" dirty="0">
                <a:solidFill>
                  <a:srgbClr val="C00000"/>
                </a:solidFill>
                <a:latin typeface="Arial Narrow" pitchFamily="34" charset="0"/>
                <a:cs typeface="Times New Roman" pitchFamily="18" charset="0"/>
              </a:rPr>
              <a:t>– </a:t>
            </a:r>
            <a:r>
              <a:rPr lang="ru-RU" sz="1600" dirty="0" smtClean="0">
                <a:solidFill>
                  <a:srgbClr val="C00000"/>
                </a:solidFill>
                <a:latin typeface="Arial Narrow" pitchFamily="34" charset="0"/>
                <a:cs typeface="Times New Roman" pitchFamily="18" charset="0"/>
              </a:rPr>
              <a:t>32</a:t>
            </a:r>
            <a:endParaRPr lang="ru-RU" sz="1600" dirty="0">
              <a:solidFill>
                <a:srgbClr val="C00000"/>
              </a:solidFill>
              <a:latin typeface="Arial Narrow" pitchFamily="34" charset="0"/>
              <a:cs typeface="Times New Roman" pitchFamily="18" charset="0"/>
            </a:endParaRPr>
          </a:p>
          <a:p>
            <a:pPr>
              <a:spcBef>
                <a:spcPct val="0"/>
              </a:spcBef>
              <a:buFont typeface="Arial" charset="0"/>
              <a:buNone/>
              <a:defRPr/>
            </a:pPr>
            <a:r>
              <a:rPr lang="ru-RU" sz="1600" dirty="0" smtClean="0">
                <a:solidFill>
                  <a:srgbClr val="002060"/>
                </a:solidFill>
                <a:latin typeface="Arial Narrow" pitchFamily="34" charset="0"/>
                <a:cs typeface="Times New Roman" pitchFamily="18" charset="0"/>
              </a:rPr>
              <a:t>01.01.2021 </a:t>
            </a:r>
            <a:r>
              <a:rPr lang="ru-RU" sz="1600" dirty="0">
                <a:solidFill>
                  <a:srgbClr val="002060"/>
                </a:solidFill>
                <a:latin typeface="Arial Narrow" pitchFamily="34" charset="0"/>
                <a:cs typeface="Times New Roman" pitchFamily="18" charset="0"/>
              </a:rPr>
              <a:t>– </a:t>
            </a:r>
            <a:r>
              <a:rPr lang="ru-RU" sz="1600" dirty="0" smtClean="0">
                <a:solidFill>
                  <a:srgbClr val="002060"/>
                </a:solidFill>
                <a:latin typeface="Arial Narrow" pitchFamily="34" charset="0"/>
                <a:cs typeface="Times New Roman" pitchFamily="18" charset="0"/>
              </a:rPr>
              <a:t>33</a:t>
            </a:r>
            <a:endParaRPr lang="ru-RU" sz="1600" dirty="0">
              <a:solidFill>
                <a:srgbClr val="002060"/>
              </a:solidFill>
              <a:latin typeface="Arial Narrow" pitchFamily="34" charset="0"/>
              <a:cs typeface="Times New Roman" pitchFamily="18" charset="0"/>
            </a:endParaRPr>
          </a:p>
        </p:txBody>
      </p:sp>
      <p:pic>
        <p:nvPicPr>
          <p:cNvPr id="11307" name="Picture 32" descr="https://clp-rf.ru/wp-content/uploads/2020/05/unnamed-2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661" y="1934279"/>
            <a:ext cx="285432" cy="285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09" name="Picture 30" descr="Google сделали правильный эмоджи бургера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814" y="5550518"/>
            <a:ext cx="458395" cy="327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10" name="Picture 54" descr="https://www.crigenetics.com/hubfs/html/weightloss/images/old/images/shopping_cart.jpg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246" y="4968943"/>
            <a:ext cx="385674" cy="309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0" y="207587"/>
            <a:ext cx="9144000" cy="584775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alt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ОСНОВНЫЕ СОЦИАЛЬНО-ЭКОНОМИЧЕКИЕ ПОКАЗАТЕЛИ </a:t>
            </a:r>
          </a:p>
          <a:p>
            <a:pPr algn="ctr"/>
            <a:r>
              <a:rPr lang="ru-RU" alt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(за 2021 год)</a:t>
            </a:r>
          </a:p>
        </p:txBody>
      </p:sp>
      <p:pic>
        <p:nvPicPr>
          <p:cNvPr id="11298" name="Picture 11" descr="C:\Users\Администратор\Desktop\Без названия (2) - копия.jpg"/>
          <p:cNvPicPr>
            <a:picLocks noChangeAspect="1" noChangeArrowheads="1"/>
          </p:cNvPicPr>
          <p:nvPr/>
        </p:nvPicPr>
        <p:blipFill>
          <a:blip r:embed="rId11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5042" y="3808885"/>
            <a:ext cx="677863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Рисунок 23" descr="gornyj-ulus-rajon copy.png"/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81868" y="29272"/>
            <a:ext cx="1053568" cy="10570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8674" name="Picture 2" descr="https://www.appenheim.net/wp-content/uploads/2020/03/liefer.png"/>
          <p:cNvPicPr>
            <a:picLocks noChangeAspect="1" noChangeArrowheads="1"/>
          </p:cNvPicPr>
          <p:nvPr/>
        </p:nvPicPr>
        <p:blipFill>
          <a:blip r:embed="rId14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914" y="5989458"/>
            <a:ext cx="360773" cy="360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32" descr="https://clp-rf.ru/wp-content/uploads/2020/05/unnamed-2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661" y="2451482"/>
            <a:ext cx="285432" cy="285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42" descr="https://yt3.ggpht.com/a/AATXAJymVlrjRJwByPwfBbw9bxBoxrmyzZAOT-53-g=s900-c-k-c0xffffffff-no-rj-mo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655" y="4075111"/>
            <a:ext cx="288032" cy="288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44" descr="https://yt3.ggpht.com/a/AATXAJwjqnB7t094HMRrlhovbksGmKWC2BEaiyoozkJrcg=s900-c-k-c0xffffffff-no-rj-mo"/>
          <p:cNvPicPr>
            <a:picLocks noChangeAspect="1" noChangeArrowheads="1"/>
          </p:cNvPicPr>
          <p:nvPr/>
        </p:nvPicPr>
        <p:blipFill>
          <a:blip r:embed="rId15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167" y="4498972"/>
            <a:ext cx="291861" cy="291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https://pbs.twimg.com/ext_tw_video_thumb/1240980436895006720/pu/img/3-SIVrgv1s-R7xXP.jpg"/>
          <p:cNvPicPr>
            <a:picLocks noChangeAspect="1" noChangeArrowheads="1"/>
          </p:cNvPicPr>
          <p:nvPr/>
        </p:nvPicPr>
        <p:blipFill>
          <a:blip r:embed="rId16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852" y="1461617"/>
            <a:ext cx="311176" cy="311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трелка вниз 3"/>
          <p:cNvSpPr/>
          <p:nvPr/>
        </p:nvSpPr>
        <p:spPr>
          <a:xfrm>
            <a:off x="8115987" y="1902893"/>
            <a:ext cx="345392" cy="382383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Стрелка вниз 34"/>
          <p:cNvSpPr/>
          <p:nvPr/>
        </p:nvSpPr>
        <p:spPr>
          <a:xfrm rot="10800000">
            <a:off x="8115987" y="2955130"/>
            <a:ext cx="345392" cy="382383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Стрелка вниз 37"/>
          <p:cNvSpPr/>
          <p:nvPr/>
        </p:nvSpPr>
        <p:spPr>
          <a:xfrm>
            <a:off x="8115987" y="4054729"/>
            <a:ext cx="345392" cy="382383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Стрелка вниз 38"/>
          <p:cNvSpPr/>
          <p:nvPr/>
        </p:nvSpPr>
        <p:spPr>
          <a:xfrm>
            <a:off x="8135956" y="5115782"/>
            <a:ext cx="345392" cy="382383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8481348" y="1909418"/>
            <a:ext cx="4587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  <a:defRPr/>
            </a:pPr>
            <a:r>
              <a:rPr lang="ru-RU" dirty="0" smtClean="0">
                <a:solidFill>
                  <a:srgbClr val="C00000"/>
                </a:solidFill>
                <a:latin typeface="Arial Narrow" pitchFamily="34" charset="0"/>
                <a:cs typeface="Times New Roman" pitchFamily="18" charset="0"/>
              </a:rPr>
              <a:t>-41</a:t>
            </a:r>
            <a:endParaRPr lang="ru-RU" dirty="0">
              <a:solidFill>
                <a:srgbClr val="C00000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8481348" y="3002813"/>
            <a:ext cx="5068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  <a:defRPr/>
            </a:pPr>
            <a:r>
              <a:rPr lang="ru-RU" dirty="0">
                <a:solidFill>
                  <a:srgbClr val="C00000"/>
                </a:solidFill>
                <a:latin typeface="Arial Narrow" pitchFamily="34" charset="0"/>
                <a:cs typeface="Times New Roman" pitchFamily="18" charset="0"/>
              </a:rPr>
              <a:t>+</a:t>
            </a:r>
            <a:r>
              <a:rPr lang="ru-RU" dirty="0" smtClean="0">
                <a:solidFill>
                  <a:srgbClr val="C00000"/>
                </a:solidFill>
                <a:latin typeface="Arial Narrow" pitchFamily="34" charset="0"/>
                <a:cs typeface="Times New Roman" pitchFamily="18" charset="0"/>
              </a:rPr>
              <a:t>17</a:t>
            </a:r>
            <a:endParaRPr lang="ru-RU" dirty="0">
              <a:solidFill>
                <a:srgbClr val="C00000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8461379" y="4035983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  <a:defRPr/>
            </a:pPr>
            <a:r>
              <a:rPr lang="ru-RU" dirty="0" smtClean="0">
                <a:solidFill>
                  <a:srgbClr val="C00000"/>
                </a:solidFill>
                <a:latin typeface="Arial Narrow" pitchFamily="34" charset="0"/>
                <a:cs typeface="Times New Roman" pitchFamily="18" charset="0"/>
              </a:rPr>
              <a:t>-2</a:t>
            </a:r>
            <a:endParaRPr lang="ru-RU" dirty="0">
              <a:solidFill>
                <a:srgbClr val="C00000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8481348" y="5140916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  <a:defRPr/>
            </a:pPr>
            <a:r>
              <a:rPr lang="ru-RU" dirty="0" smtClean="0">
                <a:solidFill>
                  <a:srgbClr val="C00000"/>
                </a:solidFill>
                <a:latin typeface="Arial Narrow" pitchFamily="34" charset="0"/>
                <a:cs typeface="Times New Roman" pitchFamily="18" charset="0"/>
              </a:rPr>
              <a:t>-1</a:t>
            </a:r>
            <a:endParaRPr lang="ru-RU" dirty="0">
              <a:solidFill>
                <a:srgbClr val="C00000"/>
              </a:solidFill>
              <a:latin typeface="Arial Narrow" pitchFamily="34" charset="0"/>
              <a:cs typeface="Times New Roman" pitchFamily="18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5868144" y="1127873"/>
            <a:ext cx="0" cy="5469479"/>
          </a:xfrm>
          <a:prstGeom prst="line">
            <a:avLst/>
          </a:prstGeom>
          <a:ln w="28575">
            <a:solidFill>
              <a:schemeClr val="accent4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2133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230415"/>
            <a:ext cx="9144000" cy="5462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13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030162" y="5598114"/>
            <a:ext cx="1600200" cy="273844"/>
          </a:xfrm>
        </p:spPr>
        <p:txBody>
          <a:bodyPr/>
          <a:lstStyle/>
          <a:p>
            <a:fld id="{C372C019-BC5E-4D2A-88F0-6F685F16EFFD}" type="slidenum">
              <a:rPr lang="ru-RU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</a:t>
            </a:fld>
            <a:endParaRPr lang="ru-RU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2061990" y="260648"/>
            <a:ext cx="48862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Arial Narrow" panose="020B0606020202030204" pitchFamily="34" charset="0"/>
                <a:cs typeface="Times New Roman" pitchFamily="18" charset="0"/>
              </a:rPr>
              <a:t>РАЗВИТИЕ СЕЛЬСКОГО ХОЗЯЙСТВА</a:t>
            </a:r>
            <a:endParaRPr lang="ru-RU" sz="24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28" name="Рисунок 27" descr="hdc0Z1s36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914223" y="-2655"/>
            <a:ext cx="905924" cy="905924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6300192" y="5697252"/>
            <a:ext cx="1676145" cy="30008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sz="135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39" name="Рисунок 38" descr="29652414-Agriculture-et-levage-icons-set-Banque-d'images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4408" t="37380" r="69131" b="37380"/>
          <a:stretch>
            <a:fillRect/>
          </a:stretch>
        </p:blipFill>
        <p:spPr>
          <a:xfrm>
            <a:off x="87011" y="2786880"/>
            <a:ext cx="314191" cy="453601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</p:spPr>
      </p:pic>
      <p:pic>
        <p:nvPicPr>
          <p:cNvPr id="45" name="Рисунок 44" descr="29652414-Agriculture-et-levage-icons-set-Banque-d'images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69832" t="35577" r="4928" b="37380"/>
          <a:stretch>
            <a:fillRect/>
          </a:stretch>
        </p:blipFill>
        <p:spPr>
          <a:xfrm>
            <a:off x="79221" y="2260924"/>
            <a:ext cx="297505" cy="425006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</p:spPr>
      </p:pic>
      <p:pic>
        <p:nvPicPr>
          <p:cNvPr id="46" name="Рисунок 45" descr="29652414-Agriculture-et-levage-icons-set-Banque-d'images.jpg"/>
          <p:cNvPicPr>
            <a:picLocks noChangeAspect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36058" t="36058" r="36899" b="36899"/>
          <a:stretch>
            <a:fillRect/>
          </a:stretch>
        </p:blipFill>
        <p:spPr>
          <a:xfrm>
            <a:off x="87011" y="3352195"/>
            <a:ext cx="292632" cy="425005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</p:spPr>
      </p:pic>
      <p:pic>
        <p:nvPicPr>
          <p:cNvPr id="47" name="Рисунок 46" descr="23520589-domesticated-animals-icons-set-horse-sheep-cow-chicken-rooster--Stock-Photo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5409" t="37861" r="69351" b="38701"/>
          <a:stretch>
            <a:fillRect/>
          </a:stretch>
        </p:blipFill>
        <p:spPr>
          <a:xfrm>
            <a:off x="72762" y="5522533"/>
            <a:ext cx="297036" cy="425006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</p:spPr>
      </p:pic>
      <p:pic>
        <p:nvPicPr>
          <p:cNvPr id="48" name="Рисунок 47" descr="23520589-domesticated-animals-icons-set-horse-sheep-cow-chicken-rooster--Stock-Photo.jpg"/>
          <p:cNvPicPr>
            <a:picLocks noChangeAspect="1"/>
          </p:cNvPicPr>
          <p:nvPr/>
        </p:nvPicPr>
        <p:blipFill>
          <a:blip r:embed="rId8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68510" t="3606" r="4446" b="69351"/>
          <a:stretch>
            <a:fillRect/>
          </a:stretch>
        </p:blipFill>
        <p:spPr>
          <a:xfrm>
            <a:off x="72745" y="4461945"/>
            <a:ext cx="294902" cy="407330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</p:spPr>
      </p:pic>
      <p:pic>
        <p:nvPicPr>
          <p:cNvPr id="49" name="Рисунок 48" descr="23520589-domesticated-animals-icons-set-horse-sheep-cow-chicken-rooster--Stock-Photo.jpg"/>
          <p:cNvPicPr>
            <a:picLocks noChangeAspect="1"/>
          </p:cNvPicPr>
          <p:nvPr/>
        </p:nvPicPr>
        <p:blipFill>
          <a:blip r:embed="rId9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36058" t="70313" r="38701" b="6249"/>
          <a:stretch>
            <a:fillRect/>
          </a:stretch>
        </p:blipFill>
        <p:spPr>
          <a:xfrm>
            <a:off x="72745" y="5001484"/>
            <a:ext cx="297053" cy="387210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</p:spPr>
      </p:pic>
      <p:pic>
        <p:nvPicPr>
          <p:cNvPr id="50" name="Рисунок 49" descr="23520589-domesticated-animals-icons-set-horse-sheep-cow-chicken-rooster--Stock-Photo.jpg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3606" t="3606" r="69351" b="69351"/>
          <a:stretch>
            <a:fillRect/>
          </a:stretch>
        </p:blipFill>
        <p:spPr>
          <a:xfrm>
            <a:off x="72745" y="3927241"/>
            <a:ext cx="310458" cy="413944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</p:spPr>
      </p:pic>
      <p:graphicFrame>
        <p:nvGraphicFramePr>
          <p:cNvPr id="51" name="Таблица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9311005"/>
              </p:ext>
            </p:extLst>
          </p:nvPr>
        </p:nvGraphicFramePr>
        <p:xfrm>
          <a:off x="418737" y="982702"/>
          <a:ext cx="8617760" cy="4987686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6439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13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16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85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9544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46773">
                  <a:extLst>
                    <a:ext uri="{9D8B030D-6E8A-4147-A177-3AD203B41FA5}">
                      <a16:colId xmlns:a16="http://schemas.microsoft.com/office/drawing/2014/main" val="2679231100"/>
                    </a:ext>
                  </a:extLst>
                </a:gridCol>
              </a:tblGrid>
              <a:tr h="239754">
                <a:tc gridSpan="4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1" u="none" strike="noStrike" dirty="0" smtClean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4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 Narrow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4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 Narrow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4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 Narrow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1" u="none" strike="noStrike" dirty="0" smtClean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1" u="none" strike="noStrike" dirty="0" smtClean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310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ПОКАЗАТЕЛЬ</a:t>
                      </a:r>
                      <a:endParaRPr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kern="1200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Ед.изм</a:t>
                      </a:r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  <a:endParaRPr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01.01.2021</a:t>
                      </a:r>
                      <a:endParaRPr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01.01.2022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Темп роста 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lang="ru-RU" sz="1400" b="1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исполнения к</a:t>
                      </a:r>
                      <a:r>
                        <a:rPr lang="ru-RU" sz="1400" b="1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заданию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264">
                <a:tc>
                  <a:txBody>
                    <a:bodyPr/>
                    <a:lstStyle/>
                    <a:p>
                      <a:pPr indent="180000" algn="l" fontAlgn="ctr"/>
                      <a:r>
                        <a:rPr lang="ru-RU" sz="1600" u="none" strike="noStrike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КРС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голов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u="none" strike="noStrike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4712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4606</a:t>
                      </a:r>
                      <a:endParaRPr lang="ru-RU" sz="16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97,8</a:t>
                      </a:r>
                      <a:endParaRPr lang="ru-RU" sz="16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96,3</a:t>
                      </a:r>
                      <a:endParaRPr lang="ru-RU" sz="16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6264">
                <a:tc>
                  <a:txBody>
                    <a:bodyPr/>
                    <a:lstStyle/>
                    <a:p>
                      <a:pPr indent="180000" algn="l" fontAlgn="ctr"/>
                      <a:r>
                        <a:rPr lang="ru-RU" sz="1600" u="none" strike="noStrike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в том числе коров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голов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u="none" strike="noStrike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2100</a:t>
                      </a:r>
                      <a:endParaRPr lang="ru-RU" sz="1600" u="none" strike="noStrike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2175</a:t>
                      </a:r>
                      <a:endParaRPr lang="ru-RU" sz="16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103,5</a:t>
                      </a:r>
                      <a:endParaRPr lang="ru-RU" sz="16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102,0</a:t>
                      </a:r>
                      <a:endParaRPr lang="ru-RU" sz="16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6264">
                <a:tc>
                  <a:txBody>
                    <a:bodyPr/>
                    <a:lstStyle/>
                    <a:p>
                      <a:pPr indent="180000" algn="l" fontAlgn="ctr"/>
                      <a:r>
                        <a:rPr lang="ru-RU" sz="1600" u="none" strike="noStrike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Лошадей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голов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u="none" strike="noStrike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4644</a:t>
                      </a:r>
                      <a:endParaRPr lang="ru-RU" sz="1600" u="none" strike="noStrike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4721</a:t>
                      </a:r>
                      <a:endParaRPr lang="ru-RU" sz="16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101,6</a:t>
                      </a:r>
                      <a:endParaRPr lang="ru-RU" sz="16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100,1</a:t>
                      </a:r>
                      <a:endParaRPr lang="ru-RU" sz="16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6264">
                <a:tc>
                  <a:txBody>
                    <a:bodyPr/>
                    <a:lstStyle/>
                    <a:p>
                      <a:pPr indent="180000" algn="l" fontAlgn="ctr"/>
                      <a:r>
                        <a:rPr lang="ru-RU" sz="1600" u="none" strike="noStrike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Свиней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голов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6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16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57,1</a:t>
                      </a:r>
                      <a:endParaRPr lang="ru-RU" sz="16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6264">
                <a:tc>
                  <a:txBody>
                    <a:bodyPr/>
                    <a:lstStyle/>
                    <a:p>
                      <a:pPr indent="180000" algn="l" fontAlgn="ctr"/>
                      <a:r>
                        <a:rPr lang="ru-RU" sz="1600" u="none" strike="noStrike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Птиц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голов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1074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644</a:t>
                      </a:r>
                      <a:endParaRPr lang="ru-RU" sz="16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16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065">
                <a:tc>
                  <a:txBody>
                    <a:bodyPr/>
                    <a:lstStyle/>
                    <a:p>
                      <a:pPr indent="180000" algn="l" fontAlgn="ctr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Валовый надой молока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тонн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3544,7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3380,3</a:t>
                      </a:r>
                      <a:endParaRPr lang="ru-RU" sz="16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95,3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94,7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3705712"/>
                  </a:ext>
                </a:extLst>
              </a:tr>
              <a:tr h="532528">
                <a:tc>
                  <a:txBody>
                    <a:bodyPr/>
                    <a:lstStyle/>
                    <a:p>
                      <a:pPr indent="180000" algn="l" fontAlgn="ctr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Скота и птицы на</a:t>
                      </a:r>
                      <a:r>
                        <a:rPr lang="ru-RU" sz="1600" b="0" i="0" u="none" strike="noStrike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убой в живом весе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тонн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830,3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991,2</a:t>
                      </a:r>
                      <a:endParaRPr lang="ru-RU" sz="16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128,1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118,2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55391"/>
                  </a:ext>
                </a:extLst>
              </a:tr>
              <a:tr h="274065">
                <a:tc>
                  <a:txBody>
                    <a:bodyPr/>
                    <a:lstStyle/>
                    <a:p>
                      <a:pPr indent="180000" algn="l" fontAlgn="ctr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Производство яиц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тыс.штук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418,3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452,6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108,2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107,0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784829"/>
                  </a:ext>
                </a:extLst>
              </a:tr>
              <a:tr h="274065">
                <a:tc>
                  <a:txBody>
                    <a:bodyPr/>
                    <a:lstStyle/>
                    <a:p>
                      <a:pPr indent="180000" algn="l" fontAlgn="ctr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Масло сливочное 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тонн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73,35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46,45</a:t>
                      </a:r>
                      <a:endParaRPr lang="ru-RU" sz="16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63,3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133,2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5562774"/>
                  </a:ext>
                </a:extLst>
              </a:tr>
              <a:tr h="274065">
                <a:tc>
                  <a:txBody>
                    <a:bodyPr/>
                    <a:lstStyle/>
                    <a:p>
                      <a:pPr indent="180000" algn="l" fontAlgn="ctr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Сливки 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тонн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102,1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95,2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85,9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1461278"/>
                  </a:ext>
                </a:extLst>
              </a:tr>
              <a:tr h="274065">
                <a:tc>
                  <a:txBody>
                    <a:bodyPr/>
                    <a:lstStyle/>
                    <a:p>
                      <a:pPr indent="180000" algn="l" fontAlgn="ctr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Сметана 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Тонн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27,9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23,1</a:t>
                      </a:r>
                      <a:endParaRPr lang="ru-RU" sz="16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82,8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79,3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759188"/>
                  </a:ext>
                </a:extLst>
              </a:tr>
              <a:tr h="274065">
                <a:tc>
                  <a:txBody>
                    <a:bodyPr/>
                    <a:lstStyle/>
                    <a:p>
                      <a:pPr indent="180000" algn="l" fontAlgn="ctr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Творог 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тонн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12,0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7,4</a:t>
                      </a:r>
                      <a:endParaRPr lang="ru-RU" sz="16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61,7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54,8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9857044"/>
                  </a:ext>
                </a:extLst>
              </a:tr>
              <a:tr h="274065">
                <a:tc>
                  <a:txBody>
                    <a:bodyPr/>
                    <a:lstStyle/>
                    <a:p>
                      <a:pPr indent="180000" algn="l" fontAlgn="ctr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Мясные полуфабрикаты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тонн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54,0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56,7</a:t>
                      </a:r>
                      <a:endParaRPr lang="ru-RU" sz="16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105,0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117,1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268465"/>
                  </a:ext>
                </a:extLst>
              </a:tr>
              <a:tr h="532528">
                <a:tc>
                  <a:txBody>
                    <a:bodyPr/>
                    <a:lstStyle/>
                    <a:p>
                      <a:pPr indent="180000" algn="l" fontAlgn="ctr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Продукты</a:t>
                      </a:r>
                      <a:r>
                        <a:rPr lang="ru-RU" sz="1600" b="0" i="0" u="none" strike="noStrike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кисломолочные (кроме сметаны)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тонн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167,87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150,7</a:t>
                      </a:r>
                      <a:endParaRPr lang="ru-RU" sz="16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89,8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88,5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8170543"/>
                  </a:ext>
                </a:extLst>
              </a:tr>
            </a:tbl>
          </a:graphicData>
        </a:graphic>
      </p:graphicFrame>
      <p:pic>
        <p:nvPicPr>
          <p:cNvPr id="53" name="Рисунок 52" descr="23520589-domesticated-animals-icons-set-horse-sheep-cow-chicken-rooster--Stock-Photo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5409" t="37861" r="69351" b="38701"/>
          <a:stretch>
            <a:fillRect/>
          </a:stretch>
        </p:blipFill>
        <p:spPr>
          <a:xfrm>
            <a:off x="87011" y="1705160"/>
            <a:ext cx="297036" cy="425006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</p:spPr>
      </p:pic>
      <p:pic>
        <p:nvPicPr>
          <p:cNvPr id="54" name="Рисунок 53" descr="23520589-domesticated-animals-icons-set-horse-sheep-cow-chicken-rooster--Stock-Photo.jpg"/>
          <p:cNvPicPr>
            <a:picLocks noChangeAspect="1"/>
          </p:cNvPicPr>
          <p:nvPr/>
        </p:nvPicPr>
        <p:blipFill>
          <a:blip r:embed="rId9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36058" t="70313" r="38701" b="6249"/>
          <a:stretch>
            <a:fillRect/>
          </a:stretch>
        </p:blipFill>
        <p:spPr>
          <a:xfrm>
            <a:off x="99911" y="1217000"/>
            <a:ext cx="297053" cy="387210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</p:spPr>
      </p:pic>
      <p:sp>
        <p:nvSpPr>
          <p:cNvPr id="55" name="Прямоугольник 54"/>
          <p:cNvSpPr/>
          <p:nvPr/>
        </p:nvSpPr>
        <p:spPr>
          <a:xfrm>
            <a:off x="840206" y="825880"/>
            <a:ext cx="7560515" cy="307777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b">
              <a:defRPr/>
            </a:pP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ВЫПОЛНЕНИЕ </a:t>
            </a: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ЗАДАНИЯ ПО ПРОИЗВОДСТВУ ВАЖНЕЙШИХ ВИДОВ ПРОДУКЦИИ ЗА 2021 ГОД</a:t>
            </a:r>
            <a:endParaRPr lang="ru-RU" sz="600" i="1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8939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56943"/>
            <a:ext cx="9144000" cy="4816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13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943664" y="76905"/>
            <a:ext cx="51491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Times New Roman" pitchFamily="18" charset="0"/>
              </a:rPr>
              <a:t>ПОДДЕРЖКА </a:t>
            </a:r>
            <a:r>
              <a:rPr lang="ru-RU" sz="2400" b="1" dirty="0">
                <a:solidFill>
                  <a:schemeClr val="bg1"/>
                </a:solidFill>
                <a:latin typeface="Arial Narrow" panose="020B0606020202030204" pitchFamily="34" charset="0"/>
                <a:cs typeface="Times New Roman" pitchFamily="18" charset="0"/>
              </a:rPr>
              <a:t>СЕЛЬСКОГО ХОЗЯЙСТВА</a:t>
            </a:r>
            <a:endParaRPr lang="ru-RU" sz="24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0755480"/>
              </p:ext>
            </p:extLst>
          </p:nvPr>
        </p:nvGraphicFramePr>
        <p:xfrm>
          <a:off x="53752" y="620688"/>
          <a:ext cx="9036496" cy="5712738"/>
        </p:xfrm>
        <a:graphic>
          <a:graphicData uri="http://schemas.openxmlformats.org/drawingml/2006/table">
            <a:tbl>
              <a:tblPr firstRow="1" firstCol="1" bandRow="1">
                <a:tableStyleId>{17292A2E-F333-43FB-9621-5CBBE7FDCDCB}</a:tableStyleId>
              </a:tblPr>
              <a:tblGrid>
                <a:gridCol w="3582144">
                  <a:extLst>
                    <a:ext uri="{9D8B030D-6E8A-4147-A177-3AD203B41FA5}">
                      <a16:colId xmlns:a16="http://schemas.microsoft.com/office/drawing/2014/main" val="3424368039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3858829785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1998003828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37786172"/>
                    </a:ext>
                  </a:extLst>
                </a:gridCol>
                <a:gridCol w="2502024">
                  <a:extLst>
                    <a:ext uri="{9D8B030D-6E8A-4147-A177-3AD203B41FA5}">
                      <a16:colId xmlns:a16="http://schemas.microsoft.com/office/drawing/2014/main" val="2399738926"/>
                    </a:ext>
                  </a:extLst>
                </a:gridCol>
              </a:tblGrid>
              <a:tr h="14725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 b="1" dirty="0">
                          <a:effectLst/>
                          <a:latin typeface="Arial Narrow" panose="020B0606020202030204" pitchFamily="34" charset="0"/>
                        </a:rPr>
                        <a:t>Вид мероприятия /поддержки</a:t>
                      </a:r>
                      <a:endParaRPr lang="ru-RU" sz="10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 anchor="ctr"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>
                          <a:effectLst/>
                          <a:latin typeface="Arial Narrow" panose="020B0606020202030204" pitchFamily="34" charset="0"/>
                        </a:rPr>
                        <a:t>Источники финансирования</a:t>
                      </a:r>
                      <a:endParaRPr lang="ru-RU" sz="10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 anchor="ctr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Примечание</a:t>
                      </a:r>
                      <a:endParaRPr lang="ru-RU" sz="1000" b="1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 anchor="ctr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1D6FA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792559"/>
                  </a:ext>
                </a:extLst>
              </a:tr>
              <a:tr h="3092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Всего, тыс. руб.</a:t>
                      </a:r>
                      <a:endParaRPr lang="ru-RU" sz="1000" b="1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 anchor="ctr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1D6FA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Гос. бюджет РС (Я), тыс. руб.</a:t>
                      </a:r>
                      <a:endParaRPr lang="ru-RU" sz="1000" b="1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 anchor="ctr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1D6FA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Местный бюджет, тыс. руб.</a:t>
                      </a:r>
                      <a:endParaRPr lang="ru-RU" sz="1000" b="1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 anchor="ctr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1D6FA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6509000"/>
                  </a:ext>
                </a:extLst>
              </a:tr>
              <a:tr h="14749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 b="1" dirty="0">
                          <a:effectLst/>
                          <a:latin typeface="Arial Narrow" panose="020B0606020202030204" pitchFamily="34" charset="0"/>
                        </a:rPr>
                        <a:t>ВСЕГО</a:t>
                      </a:r>
                      <a:endParaRPr lang="ru-RU" sz="10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 b="1" dirty="0">
                          <a:effectLst/>
                          <a:latin typeface="Arial Narrow" panose="020B0606020202030204" pitchFamily="34" charset="0"/>
                        </a:rPr>
                        <a:t>244 605,0</a:t>
                      </a:r>
                      <a:endParaRPr lang="ru-RU" sz="10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 b="1" dirty="0">
                          <a:effectLst/>
                          <a:latin typeface="Arial Narrow" panose="020B0606020202030204" pitchFamily="34" charset="0"/>
                        </a:rPr>
                        <a:t>237 034,40</a:t>
                      </a:r>
                      <a:endParaRPr lang="ru-RU" sz="10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 b="1" dirty="0">
                          <a:effectLst/>
                          <a:latin typeface="Arial Narrow" panose="020B0606020202030204" pitchFamily="34" charset="0"/>
                        </a:rPr>
                        <a:t>7 570,6</a:t>
                      </a:r>
                      <a:endParaRPr lang="ru-RU" sz="1000" b="1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ru-RU" sz="10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6788429"/>
                  </a:ext>
                </a:extLst>
              </a:tr>
              <a:tr h="14749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 b="0">
                          <a:effectLst/>
                          <a:latin typeface="Arial Narrow" panose="020B0606020202030204" pitchFamily="34" charset="0"/>
                        </a:rPr>
                        <a:t>Заготовка сырого молока</a:t>
                      </a:r>
                      <a:endParaRPr lang="ru-RU" sz="1000" b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 dirty="0">
                          <a:effectLst/>
                          <a:latin typeface="Arial Narrow" panose="020B0606020202030204" pitchFamily="34" charset="0"/>
                        </a:rPr>
                        <a:t>117 945</a:t>
                      </a:r>
                      <a:endParaRPr lang="ru-RU" sz="10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>
                          <a:effectLst/>
                          <a:latin typeface="Arial Narrow" panose="020B0606020202030204" pitchFamily="34" charset="0"/>
                        </a:rPr>
                        <a:t>117 945</a:t>
                      </a:r>
                      <a:endParaRPr lang="ru-RU" sz="10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>
                          <a:effectLst/>
                          <a:latin typeface="Arial Narrow" panose="020B0606020202030204" pitchFamily="34" charset="0"/>
                        </a:rPr>
                        <a:t>0,00</a:t>
                      </a:r>
                      <a:endParaRPr lang="ru-RU" sz="10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>
                          <a:effectLst/>
                          <a:latin typeface="Arial Narrow" panose="020B0606020202030204" pitchFamily="34" charset="0"/>
                        </a:rPr>
                        <a:t>Горный Ас, закуплено 2 358,84 тонн молока</a:t>
                      </a:r>
                      <a:endParaRPr lang="ru-RU" sz="10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500379"/>
                  </a:ext>
                </a:extLst>
              </a:tr>
              <a:tr h="7399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 b="0" dirty="0">
                          <a:effectLst/>
                          <a:latin typeface="Arial Narrow" panose="020B0606020202030204" pitchFamily="34" charset="0"/>
                        </a:rPr>
                        <a:t>Содержание КРС (коров)</a:t>
                      </a:r>
                      <a:endParaRPr lang="ru-RU" sz="10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 dirty="0">
                          <a:effectLst/>
                          <a:latin typeface="Arial Narrow" panose="020B0606020202030204" pitchFamily="34" charset="0"/>
                        </a:rPr>
                        <a:t>31 395</a:t>
                      </a:r>
                      <a:endParaRPr lang="ru-RU" sz="10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 dirty="0">
                          <a:effectLst/>
                          <a:latin typeface="Arial Narrow" panose="020B0606020202030204" pitchFamily="34" charset="0"/>
                        </a:rPr>
                        <a:t>31 395</a:t>
                      </a:r>
                      <a:endParaRPr lang="ru-RU" sz="10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>
                          <a:effectLst/>
                          <a:latin typeface="Arial Narrow" panose="020B0606020202030204" pitchFamily="34" charset="0"/>
                        </a:rPr>
                        <a:t>0,00</a:t>
                      </a:r>
                      <a:endParaRPr lang="ru-RU" sz="10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 dirty="0">
                          <a:effectLst/>
                          <a:latin typeface="Arial Narrow" panose="020B0606020202030204" pitchFamily="34" charset="0"/>
                        </a:rPr>
                        <a:t>310 ЛПХ  на 897 голов по ставке 35 тыс. </a:t>
                      </a:r>
                      <a:r>
                        <a:rPr lang="ru-RU" sz="1000" dirty="0" err="1" smtClean="0">
                          <a:effectLst/>
                          <a:latin typeface="Arial Narrow" panose="020B0606020202030204" pitchFamily="34" charset="0"/>
                        </a:rPr>
                        <a:t>руб</a:t>
                      </a:r>
                      <a:r>
                        <a:rPr lang="ru-RU" sz="1000" dirty="0" smtClean="0">
                          <a:effectLst/>
                          <a:latin typeface="Arial Narrow" panose="020B0606020202030204" pitchFamily="34" charset="0"/>
                        </a:rPr>
                        <a:t>/гол</a:t>
                      </a:r>
                      <a:endParaRPr lang="ru-RU" sz="10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4994225"/>
                  </a:ext>
                </a:extLst>
              </a:tr>
              <a:tr h="11631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 b="0" dirty="0">
                          <a:effectLst/>
                          <a:latin typeface="Arial Narrow" panose="020B0606020202030204" pitchFamily="34" charset="0"/>
                        </a:rPr>
                        <a:t>Содержание маточного поголовья лошадей</a:t>
                      </a:r>
                      <a:endParaRPr lang="ru-RU" sz="10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>
                          <a:effectLst/>
                          <a:latin typeface="Arial Narrow" panose="020B0606020202030204" pitchFamily="34" charset="0"/>
                        </a:rPr>
                        <a:t>2 532</a:t>
                      </a:r>
                      <a:endParaRPr lang="ru-RU" sz="10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 dirty="0">
                          <a:effectLst/>
                          <a:latin typeface="Arial Narrow" panose="020B0606020202030204" pitchFamily="34" charset="0"/>
                        </a:rPr>
                        <a:t>2 470,15</a:t>
                      </a:r>
                      <a:endParaRPr lang="ru-RU" sz="10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 dirty="0">
                          <a:effectLst/>
                          <a:latin typeface="Arial Narrow" panose="020B0606020202030204" pitchFamily="34" charset="0"/>
                        </a:rPr>
                        <a:t>61,85</a:t>
                      </a:r>
                      <a:endParaRPr lang="ru-RU" sz="10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 dirty="0">
                          <a:effectLst/>
                          <a:latin typeface="Arial Narrow" panose="020B0606020202030204" pitchFamily="34" charset="0"/>
                        </a:rPr>
                        <a:t>53 получателя на 1688 голов по ставке 1500 руб</a:t>
                      </a:r>
                      <a:r>
                        <a:rPr lang="ru-RU" sz="1000" dirty="0" smtClean="0">
                          <a:effectLst/>
                          <a:latin typeface="Arial Narrow" panose="020B0606020202030204" pitchFamily="34" charset="0"/>
                        </a:rPr>
                        <a:t>./гол.</a:t>
                      </a:r>
                      <a:endParaRPr lang="ru-RU" sz="10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7111097"/>
                  </a:ext>
                </a:extLst>
              </a:tr>
              <a:tr h="2163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 b="0">
                          <a:effectLst/>
                          <a:latin typeface="Arial Narrow" panose="020B0606020202030204" pitchFamily="34" charset="0"/>
                        </a:rPr>
                        <a:t>Агротехнологическая работа по посеву картофеля</a:t>
                      </a:r>
                      <a:endParaRPr lang="ru-RU" sz="1000" b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>
                          <a:effectLst/>
                          <a:latin typeface="Arial Narrow" panose="020B0606020202030204" pitchFamily="34" charset="0"/>
                        </a:rPr>
                        <a:t>209,65</a:t>
                      </a:r>
                      <a:endParaRPr lang="ru-RU" sz="10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 dirty="0">
                          <a:effectLst/>
                          <a:latin typeface="Arial Narrow" panose="020B0606020202030204" pitchFamily="34" charset="0"/>
                        </a:rPr>
                        <a:t>209,65</a:t>
                      </a:r>
                      <a:endParaRPr lang="ru-RU" sz="10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 dirty="0">
                          <a:effectLst/>
                          <a:latin typeface="Arial Narrow" panose="020B0606020202030204" pitchFamily="34" charset="0"/>
                        </a:rPr>
                        <a:t>0,00</a:t>
                      </a:r>
                      <a:endParaRPr lang="ru-RU" sz="10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 dirty="0" smtClean="0">
                          <a:effectLst/>
                          <a:latin typeface="Arial Narrow" panose="020B0606020202030204" pitchFamily="34" charset="0"/>
                        </a:rPr>
                        <a:t>с</a:t>
                      </a:r>
                      <a:r>
                        <a:rPr lang="ru-RU" sz="1000" dirty="0">
                          <a:effectLst/>
                          <a:latin typeface="Arial Narrow" panose="020B0606020202030204" pitchFamily="34" charset="0"/>
                        </a:rPr>
                        <a:t>. </a:t>
                      </a:r>
                      <a:r>
                        <a:rPr lang="ru-RU" sz="1000" dirty="0" err="1">
                          <a:effectLst/>
                          <a:latin typeface="Arial Narrow" panose="020B0606020202030204" pitchFamily="34" charset="0"/>
                        </a:rPr>
                        <a:t>Магарас</a:t>
                      </a:r>
                      <a:endParaRPr lang="ru-RU" sz="10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8715164"/>
                  </a:ext>
                </a:extLst>
              </a:tr>
              <a:tr h="15490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 b="0" dirty="0">
                          <a:effectLst/>
                          <a:latin typeface="Arial Narrow" panose="020B0606020202030204" pitchFamily="34" charset="0"/>
                        </a:rPr>
                        <a:t>Агротехнологическая работа по посеву овощных культур открытого грунта</a:t>
                      </a:r>
                      <a:endParaRPr lang="ru-RU" sz="10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 dirty="0">
                          <a:effectLst/>
                          <a:latin typeface="Arial Narrow" panose="020B0606020202030204" pitchFamily="34" charset="0"/>
                        </a:rPr>
                        <a:t>69,37</a:t>
                      </a:r>
                      <a:endParaRPr lang="ru-RU" sz="10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 dirty="0">
                          <a:effectLst/>
                          <a:latin typeface="Arial Narrow" panose="020B0606020202030204" pitchFamily="34" charset="0"/>
                        </a:rPr>
                        <a:t>69,37</a:t>
                      </a:r>
                      <a:endParaRPr lang="ru-RU" sz="10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 dirty="0">
                          <a:effectLst/>
                          <a:latin typeface="Arial Narrow" panose="020B0606020202030204" pitchFamily="34" charset="0"/>
                        </a:rPr>
                        <a:t>0,00</a:t>
                      </a:r>
                      <a:endParaRPr lang="ru-RU" sz="10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 dirty="0" smtClean="0">
                          <a:effectLst/>
                          <a:latin typeface="Arial Narrow" panose="020B0606020202030204" pitchFamily="34" charset="0"/>
                        </a:rPr>
                        <a:t>с</a:t>
                      </a:r>
                      <a:r>
                        <a:rPr lang="ru-RU" sz="1000" dirty="0">
                          <a:effectLst/>
                          <a:latin typeface="Arial Narrow" panose="020B0606020202030204" pitchFamily="34" charset="0"/>
                        </a:rPr>
                        <a:t>. </a:t>
                      </a:r>
                      <a:r>
                        <a:rPr lang="ru-RU" sz="1000" dirty="0" err="1">
                          <a:effectLst/>
                          <a:latin typeface="Arial Narrow" panose="020B0606020202030204" pitchFamily="34" charset="0"/>
                        </a:rPr>
                        <a:t>Магарас</a:t>
                      </a:r>
                      <a:endParaRPr lang="ru-RU" sz="10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2645054"/>
                  </a:ext>
                </a:extLst>
              </a:tr>
              <a:tr h="14749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 b="0">
                          <a:effectLst/>
                          <a:latin typeface="Arial Narrow" panose="020B0606020202030204" pitchFamily="34" charset="0"/>
                        </a:rPr>
                        <a:t>Грант «Агоростартап»</a:t>
                      </a:r>
                      <a:endParaRPr lang="ru-RU" sz="1000" b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>
                          <a:effectLst/>
                          <a:latin typeface="Arial Narrow" panose="020B0606020202030204" pitchFamily="34" charset="0"/>
                        </a:rPr>
                        <a:t>3000,0</a:t>
                      </a:r>
                      <a:endParaRPr lang="ru-RU" sz="10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>
                          <a:effectLst/>
                          <a:latin typeface="Arial Narrow" panose="020B0606020202030204" pitchFamily="34" charset="0"/>
                        </a:rPr>
                        <a:t>3000,0</a:t>
                      </a:r>
                      <a:endParaRPr lang="ru-RU" sz="10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 dirty="0">
                          <a:effectLst/>
                          <a:latin typeface="Arial Narrow" panose="020B0606020202030204" pitchFamily="34" charset="0"/>
                        </a:rPr>
                        <a:t>0,00</a:t>
                      </a:r>
                      <a:endParaRPr lang="ru-RU" sz="10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 dirty="0" smtClean="0">
                          <a:effectLst/>
                          <a:latin typeface="Arial Narrow" panose="020B0606020202030204" pitchFamily="34" charset="0"/>
                        </a:rPr>
                        <a:t>с</a:t>
                      </a:r>
                      <a:r>
                        <a:rPr lang="ru-RU" sz="1000" dirty="0">
                          <a:effectLst/>
                          <a:latin typeface="Arial Narrow" panose="020B0606020202030204" pitchFamily="34" charset="0"/>
                        </a:rPr>
                        <a:t>. </a:t>
                      </a:r>
                      <a:r>
                        <a:rPr lang="ru-RU" sz="1000" dirty="0" err="1">
                          <a:effectLst/>
                          <a:latin typeface="Arial Narrow" panose="020B0606020202030204" pitchFamily="34" charset="0"/>
                        </a:rPr>
                        <a:t>Асыма</a:t>
                      </a:r>
                      <a:endParaRPr lang="ru-RU" sz="10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9145936"/>
                  </a:ext>
                </a:extLst>
              </a:tr>
              <a:tr h="14749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 b="0">
                          <a:effectLst/>
                          <a:latin typeface="Arial Narrow" panose="020B0606020202030204" pitchFamily="34" charset="0"/>
                        </a:rPr>
                        <a:t>Грант «Развитие семейной фермы»</a:t>
                      </a:r>
                      <a:endParaRPr lang="ru-RU" sz="1000" b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>
                          <a:effectLst/>
                          <a:latin typeface="Arial Narrow" panose="020B0606020202030204" pitchFamily="34" charset="0"/>
                        </a:rPr>
                        <a:t>6 094,69</a:t>
                      </a:r>
                      <a:endParaRPr lang="ru-RU" sz="10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>
                          <a:effectLst/>
                          <a:latin typeface="Arial Narrow" panose="020B0606020202030204" pitchFamily="34" charset="0"/>
                        </a:rPr>
                        <a:t>6094,69</a:t>
                      </a:r>
                      <a:endParaRPr lang="ru-RU" sz="10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>
                          <a:effectLst/>
                          <a:latin typeface="Arial Narrow" panose="020B0606020202030204" pitchFamily="34" charset="0"/>
                        </a:rPr>
                        <a:t>0,00</a:t>
                      </a:r>
                      <a:endParaRPr lang="ru-RU" sz="10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 dirty="0" smtClean="0">
                          <a:effectLst/>
                          <a:latin typeface="Arial Narrow" panose="020B0606020202030204" pitchFamily="34" charset="0"/>
                        </a:rPr>
                        <a:t>с</a:t>
                      </a:r>
                      <a:r>
                        <a:rPr lang="ru-RU" sz="1000" dirty="0">
                          <a:effectLst/>
                          <a:latin typeface="Arial Narrow" panose="020B0606020202030204" pitchFamily="34" charset="0"/>
                        </a:rPr>
                        <a:t>. </a:t>
                      </a:r>
                      <a:r>
                        <a:rPr lang="ru-RU" sz="1000" dirty="0" err="1">
                          <a:effectLst/>
                          <a:latin typeface="Arial Narrow" panose="020B0606020202030204" pitchFamily="34" charset="0"/>
                        </a:rPr>
                        <a:t>Асыма</a:t>
                      </a:r>
                      <a:endParaRPr lang="ru-RU" sz="10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12403"/>
                  </a:ext>
                </a:extLst>
              </a:tr>
              <a:tr h="30928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 b="0" dirty="0">
                          <a:effectLst/>
                          <a:latin typeface="Arial Narrow" panose="020B0606020202030204" pitchFamily="34" charset="0"/>
                        </a:rPr>
                        <a:t>Финансовое оздоровление специализированных скотоводческих хозяйств</a:t>
                      </a:r>
                      <a:endParaRPr lang="ru-RU" sz="10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>
                          <a:effectLst/>
                          <a:latin typeface="Arial Narrow" panose="020B0606020202030204" pitchFamily="34" charset="0"/>
                        </a:rPr>
                        <a:t>6 621,05</a:t>
                      </a:r>
                      <a:endParaRPr lang="ru-RU" sz="10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>
                          <a:effectLst/>
                          <a:latin typeface="Arial Narrow" panose="020B0606020202030204" pitchFamily="34" charset="0"/>
                        </a:rPr>
                        <a:t>6 621,05</a:t>
                      </a:r>
                      <a:endParaRPr lang="ru-RU" sz="10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 dirty="0">
                          <a:effectLst/>
                          <a:latin typeface="Arial Narrow" panose="020B0606020202030204" pitchFamily="34" charset="0"/>
                        </a:rPr>
                        <a:t>0,00</a:t>
                      </a:r>
                      <a:endParaRPr lang="ru-RU" sz="10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 dirty="0">
                          <a:effectLst/>
                          <a:latin typeface="Arial Narrow" panose="020B0606020202030204" pitchFamily="34" charset="0"/>
                        </a:rPr>
                        <a:t>Всего 3 </a:t>
                      </a:r>
                      <a:r>
                        <a:rPr lang="ru-RU" sz="1000" dirty="0" smtClean="0">
                          <a:effectLst/>
                          <a:latin typeface="Arial Narrow" panose="020B0606020202030204" pitchFamily="34" charset="0"/>
                        </a:rPr>
                        <a:t>получателя</a:t>
                      </a:r>
                      <a:endParaRPr lang="ru-RU" sz="10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1178983"/>
                  </a:ext>
                </a:extLst>
              </a:tr>
              <a:tr h="32458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 b="0" dirty="0">
                          <a:effectLst/>
                          <a:latin typeface="Arial Narrow" panose="020B0606020202030204" pitchFamily="34" charset="0"/>
                        </a:rPr>
                        <a:t>Субсидии на возмещение части затрат на приобретение семян под посев кормовых культур</a:t>
                      </a:r>
                      <a:endParaRPr lang="ru-RU" sz="10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>
                          <a:effectLst/>
                          <a:latin typeface="Arial Narrow" panose="020B0606020202030204" pitchFamily="34" charset="0"/>
                        </a:rPr>
                        <a:t>1 188,465</a:t>
                      </a:r>
                      <a:endParaRPr lang="ru-RU" sz="10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>
                          <a:effectLst/>
                          <a:latin typeface="Arial Narrow" panose="020B0606020202030204" pitchFamily="34" charset="0"/>
                        </a:rPr>
                        <a:t>688,465</a:t>
                      </a:r>
                      <a:endParaRPr lang="ru-RU" sz="10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 dirty="0">
                          <a:effectLst/>
                          <a:latin typeface="Arial Narrow" panose="020B0606020202030204" pitchFamily="34" charset="0"/>
                        </a:rPr>
                        <a:t>500,0</a:t>
                      </a:r>
                      <a:endParaRPr lang="ru-RU" sz="10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 dirty="0">
                          <a:effectLst/>
                          <a:latin typeface="Arial Narrow" panose="020B0606020202030204" pitchFamily="34" charset="0"/>
                        </a:rPr>
                        <a:t>17 заявителей на поставку 35,42 тонн семян.</a:t>
                      </a:r>
                      <a:endParaRPr lang="ru-RU" sz="10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3874980"/>
                  </a:ext>
                </a:extLst>
              </a:tr>
              <a:tr h="17904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 b="0" dirty="0">
                          <a:effectLst/>
                          <a:latin typeface="Arial Narrow" panose="020B0606020202030204" pitchFamily="34" charset="0"/>
                        </a:rPr>
                        <a:t>Субсидия на финансовое обеспечение части затрат по заготовке мяса крупного рогатого скота у сельскохозяйственных товаропроизводителей</a:t>
                      </a:r>
                      <a:endParaRPr lang="ru-RU" sz="10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>
                          <a:effectLst/>
                          <a:latin typeface="Arial Narrow" panose="020B0606020202030204" pitchFamily="34" charset="0"/>
                        </a:rPr>
                        <a:t>1 500,0</a:t>
                      </a:r>
                      <a:endParaRPr lang="ru-RU" sz="10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>
                          <a:effectLst/>
                          <a:latin typeface="Arial Narrow" panose="020B0606020202030204" pitchFamily="34" charset="0"/>
                        </a:rPr>
                        <a:t>0,0</a:t>
                      </a:r>
                      <a:endParaRPr lang="ru-RU" sz="10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 dirty="0">
                          <a:effectLst/>
                          <a:latin typeface="Arial Narrow" panose="020B0606020202030204" pitchFamily="34" charset="0"/>
                        </a:rPr>
                        <a:t>1 500,00</a:t>
                      </a:r>
                      <a:endParaRPr lang="ru-RU" sz="10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 dirty="0">
                          <a:effectLst/>
                          <a:latin typeface="Arial Narrow" panose="020B0606020202030204" pitchFamily="34" charset="0"/>
                        </a:rPr>
                        <a:t>СХППК «</a:t>
                      </a:r>
                      <a:r>
                        <a:rPr lang="ru-RU" sz="1000" dirty="0" err="1">
                          <a:effectLst/>
                          <a:latin typeface="Arial Narrow" panose="020B0606020202030204" pitchFamily="34" charset="0"/>
                        </a:rPr>
                        <a:t>Горныймясопродукт</a:t>
                      </a:r>
                      <a:r>
                        <a:rPr lang="ru-RU" sz="1000" dirty="0">
                          <a:effectLst/>
                          <a:latin typeface="Arial Narrow" panose="020B0606020202030204" pitchFamily="34" charset="0"/>
                        </a:rPr>
                        <a:t>». заготовка 15 тонн мяса КРС</a:t>
                      </a:r>
                      <a:endParaRPr lang="ru-RU" sz="10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8816714"/>
                  </a:ext>
                </a:extLst>
              </a:tr>
              <a:tr h="34807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 b="0" dirty="0">
                          <a:effectLst/>
                          <a:latin typeface="Arial Narrow" panose="020B0606020202030204" pitchFamily="34" charset="0"/>
                        </a:rPr>
                        <a:t>Субсидия на возмещение части затрат на развитие материально – технической базы сельскохозяйственных потребительских кооперативов</a:t>
                      </a:r>
                      <a:endParaRPr lang="ru-RU" sz="10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>
                          <a:effectLst/>
                          <a:latin typeface="Arial Narrow" panose="020B0606020202030204" pitchFamily="34" charset="0"/>
                        </a:rPr>
                        <a:t>1 000,0</a:t>
                      </a:r>
                      <a:endParaRPr lang="ru-RU" sz="10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>
                          <a:effectLst/>
                          <a:latin typeface="Arial Narrow" panose="020B0606020202030204" pitchFamily="34" charset="0"/>
                        </a:rPr>
                        <a:t>0,0</a:t>
                      </a:r>
                      <a:endParaRPr lang="ru-RU" sz="10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>
                          <a:effectLst/>
                          <a:latin typeface="Arial Narrow" panose="020B0606020202030204" pitchFamily="34" charset="0"/>
                        </a:rPr>
                        <a:t>1 000,0</a:t>
                      </a:r>
                      <a:endParaRPr lang="ru-RU" sz="10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 dirty="0">
                          <a:effectLst/>
                          <a:latin typeface="Arial Narrow" panose="020B0606020202030204" pitchFamily="34" charset="0"/>
                        </a:rPr>
                        <a:t>СХППК «Горный Ас», приобретение </a:t>
                      </a:r>
                      <a:r>
                        <a:rPr lang="ru-RU" sz="1000" dirty="0" err="1">
                          <a:effectLst/>
                          <a:latin typeface="Arial Narrow" panose="020B0606020202030204" pitchFamily="34" charset="0"/>
                        </a:rPr>
                        <a:t>специализ</a:t>
                      </a:r>
                      <a:r>
                        <a:rPr lang="ru-RU" sz="1000" dirty="0">
                          <a:effectLst/>
                          <a:latin typeface="Arial Narrow" panose="020B0606020202030204" pitchFamily="34" charset="0"/>
                        </a:rPr>
                        <a:t>. транспортного средства</a:t>
                      </a:r>
                      <a:endParaRPr lang="ru-RU" sz="10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3294405"/>
                  </a:ext>
                </a:extLst>
              </a:tr>
              <a:tr h="5381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 b="0">
                          <a:effectLst/>
                          <a:latin typeface="Arial Narrow" panose="020B0606020202030204" pitchFamily="34" charset="0"/>
                        </a:rPr>
                        <a:t>Субсидия на финансовое обеспечение и/или возмещение части затрат на укрепление материально-технической базы звероводческих хозяйств</a:t>
                      </a:r>
                      <a:endParaRPr lang="ru-RU" sz="1000" b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>
                          <a:effectLst/>
                          <a:latin typeface="Arial Narrow" panose="020B0606020202030204" pitchFamily="34" charset="0"/>
                        </a:rPr>
                        <a:t>500,0</a:t>
                      </a:r>
                      <a:endParaRPr lang="ru-RU" sz="10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>
                          <a:effectLst/>
                          <a:latin typeface="Arial Narrow" panose="020B0606020202030204" pitchFamily="34" charset="0"/>
                        </a:rPr>
                        <a:t>0,0</a:t>
                      </a:r>
                      <a:endParaRPr lang="ru-RU" sz="10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>
                          <a:effectLst/>
                          <a:latin typeface="Arial Narrow" panose="020B0606020202030204" pitchFamily="34" charset="0"/>
                        </a:rPr>
                        <a:t>500,0</a:t>
                      </a:r>
                      <a:endParaRPr lang="ru-RU" sz="10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 dirty="0">
                          <a:effectLst/>
                          <a:latin typeface="Arial Narrow" panose="020B0606020202030204" pitchFamily="34" charset="0"/>
                        </a:rPr>
                        <a:t>ООО «</a:t>
                      </a:r>
                      <a:r>
                        <a:rPr lang="ru-RU" sz="1000" dirty="0" err="1">
                          <a:effectLst/>
                          <a:latin typeface="Arial Narrow" panose="020B0606020202030204" pitchFamily="34" charset="0"/>
                        </a:rPr>
                        <a:t>Одуну</a:t>
                      </a:r>
                      <a:r>
                        <a:rPr lang="ru-RU" sz="1000" dirty="0">
                          <a:effectLst/>
                          <a:latin typeface="Arial Narrow" panose="020B0606020202030204" pitchFamily="34" charset="0"/>
                        </a:rPr>
                        <a:t>», строительство вольеров и клеток для содержания лис</a:t>
                      </a:r>
                      <a:endParaRPr lang="ru-RU" sz="10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0397298"/>
                  </a:ext>
                </a:extLst>
              </a:tr>
              <a:tr h="30928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 b="0" dirty="0">
                          <a:effectLst/>
                          <a:latin typeface="Arial Narrow" panose="020B0606020202030204" pitchFamily="34" charset="0"/>
                        </a:rPr>
                        <a:t>Поддержка семейной экономики</a:t>
                      </a:r>
                      <a:endParaRPr lang="ru-RU" sz="10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>
                          <a:effectLst/>
                          <a:latin typeface="Arial Narrow" panose="020B0606020202030204" pitchFamily="34" charset="0"/>
                        </a:rPr>
                        <a:t>1 658,98</a:t>
                      </a:r>
                      <a:endParaRPr lang="ru-RU" sz="10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>
                          <a:effectLst/>
                          <a:latin typeface="Arial Narrow" panose="020B0606020202030204" pitchFamily="34" charset="0"/>
                        </a:rPr>
                        <a:t>0,0</a:t>
                      </a:r>
                      <a:endParaRPr lang="ru-RU" sz="10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>
                          <a:effectLst/>
                          <a:latin typeface="Arial Narrow" panose="020B0606020202030204" pitchFamily="34" charset="0"/>
                        </a:rPr>
                        <a:t>1 658,98</a:t>
                      </a:r>
                      <a:endParaRPr lang="ru-RU" sz="10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 dirty="0">
                          <a:effectLst/>
                          <a:latin typeface="Arial Narrow" panose="020B0606020202030204" pitchFamily="34" charset="0"/>
                        </a:rPr>
                        <a:t>Всего охвачено 356 домохозяйств, куры-несушки – 1829, бройлеры – 203, поросята -262</a:t>
                      </a:r>
                      <a:endParaRPr lang="ru-RU" sz="10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9804276"/>
                  </a:ext>
                </a:extLst>
              </a:tr>
              <a:tr h="14749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 b="0">
                          <a:effectLst/>
                          <a:latin typeface="Arial Narrow" panose="020B0606020202030204" pitchFamily="34" charset="0"/>
                        </a:rPr>
                        <a:t>Регулирование численности волков и медведей</a:t>
                      </a:r>
                      <a:endParaRPr lang="ru-RU" sz="1000" b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>
                          <a:effectLst/>
                          <a:latin typeface="Arial Narrow" panose="020B0606020202030204" pitchFamily="34" charset="0"/>
                        </a:rPr>
                        <a:t>360,0</a:t>
                      </a:r>
                      <a:endParaRPr lang="ru-RU" sz="10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>
                          <a:effectLst/>
                          <a:latin typeface="Arial Narrow" panose="020B0606020202030204" pitchFamily="34" charset="0"/>
                        </a:rPr>
                        <a:t>0,0</a:t>
                      </a:r>
                      <a:endParaRPr lang="ru-RU" sz="10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>
                          <a:effectLst/>
                          <a:latin typeface="Arial Narrow" panose="020B0606020202030204" pitchFamily="34" charset="0"/>
                        </a:rPr>
                        <a:t>360,0</a:t>
                      </a:r>
                      <a:endParaRPr lang="ru-RU" sz="10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 dirty="0">
                          <a:effectLst/>
                          <a:latin typeface="Arial Narrow" panose="020B0606020202030204" pitchFamily="34" charset="0"/>
                        </a:rPr>
                        <a:t>21 получателей, добыто 36 хищников </a:t>
                      </a:r>
                      <a:endParaRPr lang="ru-RU" sz="10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2791177"/>
                  </a:ext>
                </a:extLst>
              </a:tr>
              <a:tr h="7259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 b="0" spc="15" dirty="0">
                          <a:effectLst/>
                          <a:latin typeface="Arial Narrow" panose="020B0606020202030204" pitchFamily="34" charset="0"/>
                        </a:rPr>
                        <a:t>Субсидия на возмещение части затрат по производству кобыльего молока</a:t>
                      </a:r>
                      <a:endParaRPr lang="ru-RU" sz="10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>
                          <a:effectLst/>
                          <a:latin typeface="Arial Narrow" panose="020B0606020202030204" pitchFamily="34" charset="0"/>
                        </a:rPr>
                        <a:t>40,0</a:t>
                      </a:r>
                      <a:endParaRPr lang="ru-RU" sz="10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>
                          <a:effectLst/>
                          <a:latin typeface="Arial Narrow" panose="020B0606020202030204" pitchFamily="34" charset="0"/>
                        </a:rPr>
                        <a:t>0,0</a:t>
                      </a:r>
                      <a:endParaRPr lang="ru-RU" sz="10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>
                          <a:effectLst/>
                          <a:latin typeface="Arial Narrow" panose="020B0606020202030204" pitchFamily="34" charset="0"/>
                        </a:rPr>
                        <a:t>40,0</a:t>
                      </a:r>
                      <a:endParaRPr lang="ru-RU" sz="10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 dirty="0" smtClean="0">
                          <a:effectLst/>
                          <a:latin typeface="Arial Narrow" panose="020B0606020202030204" pitchFamily="34" charset="0"/>
                        </a:rPr>
                        <a:t>1 </a:t>
                      </a:r>
                      <a:r>
                        <a:rPr lang="ru-RU" sz="1000" dirty="0">
                          <a:effectLst/>
                          <a:latin typeface="Arial Narrow" panose="020B0606020202030204" pitchFamily="34" charset="0"/>
                        </a:rPr>
                        <a:t>тонна кобыльего молока</a:t>
                      </a:r>
                      <a:endParaRPr lang="ru-RU" sz="10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7604129"/>
                  </a:ext>
                </a:extLst>
              </a:tr>
              <a:tr h="25479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 b="0" dirty="0">
                          <a:effectLst/>
                          <a:latin typeface="Arial Narrow" panose="020B0606020202030204" pitchFamily="34" charset="0"/>
                        </a:rPr>
                        <a:t>Субсидия на строительство коровников для хозяйств </a:t>
                      </a:r>
                      <a:endParaRPr lang="ru-RU" sz="10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>
                          <a:effectLst/>
                          <a:latin typeface="Arial Narrow" panose="020B0606020202030204" pitchFamily="34" charset="0"/>
                        </a:rPr>
                        <a:t>50 612,17</a:t>
                      </a:r>
                      <a:endParaRPr lang="ru-RU" sz="10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>
                          <a:effectLst/>
                          <a:latin typeface="Arial Narrow" panose="020B0606020202030204" pitchFamily="34" charset="0"/>
                        </a:rPr>
                        <a:t>49 920,0</a:t>
                      </a:r>
                      <a:endParaRPr lang="ru-RU" sz="10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>
                          <a:effectLst/>
                          <a:latin typeface="Arial Narrow" panose="020B0606020202030204" pitchFamily="34" charset="0"/>
                        </a:rPr>
                        <a:t>692,17</a:t>
                      </a:r>
                      <a:endParaRPr lang="ru-RU" sz="10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900" dirty="0">
                          <a:effectLst/>
                          <a:latin typeface="Arial Narrow" panose="020B0606020202030204" pitchFamily="34" charset="0"/>
                        </a:rPr>
                        <a:t>16 получателей на 359 голов (в том числе 10 коровников на 264 голов по ЧС в </a:t>
                      </a:r>
                      <a:r>
                        <a:rPr lang="ru-RU" sz="900" dirty="0" err="1">
                          <a:effectLst/>
                          <a:latin typeface="Arial Narrow" panose="020B0606020202030204" pitchFamily="34" charset="0"/>
                        </a:rPr>
                        <a:t>Атамайском</a:t>
                      </a:r>
                      <a:r>
                        <a:rPr lang="ru-RU" sz="900" dirty="0">
                          <a:effectLst/>
                          <a:latin typeface="Arial Narrow" panose="020B0606020202030204" pitchFamily="34" charset="0"/>
                        </a:rPr>
                        <a:t> наслеге) </a:t>
                      </a:r>
                      <a:endParaRPr lang="ru-RU" sz="9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5292927"/>
                  </a:ext>
                </a:extLst>
              </a:tr>
              <a:tr h="16925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 b="0" dirty="0">
                          <a:effectLst/>
                          <a:latin typeface="Arial Narrow" panose="020B0606020202030204" pitchFamily="34" charset="0"/>
                        </a:rPr>
                        <a:t>Финансовое обеспечение и возмещение части затрат на перевозку кормов</a:t>
                      </a:r>
                      <a:endParaRPr lang="ru-RU" sz="10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>
                          <a:effectLst/>
                          <a:latin typeface="Arial Narrow" panose="020B0606020202030204" pitchFamily="34" charset="0"/>
                        </a:rPr>
                        <a:t>18 621,03</a:t>
                      </a:r>
                      <a:endParaRPr lang="ru-RU" sz="10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>
                          <a:effectLst/>
                          <a:latin typeface="Arial Narrow" panose="020B0606020202030204" pitchFamily="34" charset="0"/>
                        </a:rPr>
                        <a:t>18 621,03</a:t>
                      </a:r>
                      <a:endParaRPr lang="ru-RU" sz="10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>
                          <a:effectLst/>
                          <a:latin typeface="Arial Narrow" panose="020B0606020202030204" pitchFamily="34" charset="0"/>
                        </a:rPr>
                        <a:t>0,0</a:t>
                      </a:r>
                      <a:endParaRPr lang="ru-RU" sz="10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 dirty="0">
                          <a:effectLst/>
                          <a:latin typeface="Arial Narrow" panose="020B0606020202030204" pitchFamily="34" charset="0"/>
                        </a:rPr>
                        <a:t>43 получателей перевозка  1 125 тонн сена</a:t>
                      </a:r>
                      <a:endParaRPr lang="ru-RU" sz="10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8238078"/>
                  </a:ext>
                </a:extLst>
              </a:tr>
              <a:tr h="2163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 b="0" dirty="0">
                          <a:effectLst/>
                          <a:latin typeface="Arial Narrow" panose="020B0606020202030204" pitchFamily="34" charset="0"/>
                        </a:rPr>
                        <a:t>Компенсация за нанесенный ущерб заготовленному сену</a:t>
                      </a:r>
                      <a:endParaRPr lang="ru-RU" sz="10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>
                          <a:effectLst/>
                          <a:latin typeface="Arial Narrow" panose="020B0606020202030204" pitchFamily="34" charset="0"/>
                        </a:rPr>
                        <a:t>1 257,6</a:t>
                      </a:r>
                      <a:endParaRPr lang="ru-RU" sz="10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>
                          <a:effectLst/>
                          <a:latin typeface="Arial Narrow" panose="020B0606020202030204" pitchFamily="34" charset="0"/>
                        </a:rPr>
                        <a:t>0,0</a:t>
                      </a:r>
                      <a:endParaRPr lang="ru-RU" sz="10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 dirty="0">
                          <a:effectLst/>
                          <a:latin typeface="Arial Narrow" panose="020B0606020202030204" pitchFamily="34" charset="0"/>
                        </a:rPr>
                        <a:t>1 257,6</a:t>
                      </a:r>
                      <a:endParaRPr lang="ru-RU" sz="10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000" dirty="0">
                          <a:effectLst/>
                          <a:latin typeface="Arial Narrow" panose="020B0606020202030204" pitchFamily="34" charset="0"/>
                        </a:rPr>
                        <a:t>34 ЛПХ, на 209,6 тонн утраченного сена</a:t>
                      </a:r>
                      <a:endParaRPr lang="ru-RU" sz="10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99" marR="16499" marT="0" marB="0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748221543"/>
                  </a:ext>
                </a:extLst>
              </a:tr>
            </a:tbl>
          </a:graphicData>
        </a:graphic>
      </p:graphicFrame>
      <p:pic>
        <p:nvPicPr>
          <p:cNvPr id="6" name="Рисунок 5" descr="hdc0Z1s36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38076" y="-165187"/>
            <a:ext cx="905924" cy="905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184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 txBox="1">
            <a:spLocks/>
          </p:cNvSpPr>
          <p:nvPr/>
        </p:nvSpPr>
        <p:spPr>
          <a:xfrm>
            <a:off x="0" y="274963"/>
            <a:ext cx="9144000" cy="56502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>
                <a:solidFill>
                  <a:schemeClr val="bg1"/>
                </a:solidFill>
                <a:latin typeface="Arial Narrow" panose="020B0606020202030204" pitchFamily="34" charset="0"/>
                <a:ea typeface="+mj-ea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chemeClr val="bg1"/>
                </a:solidFill>
                <a:latin typeface="Arial Narrow" panose="020B0606020202030204" pitchFamily="34" charset="0"/>
                <a:ea typeface="+mj-ea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chemeClr val="bg1"/>
                </a:solidFill>
                <a:latin typeface="Arial Narrow" panose="020B0606020202030204" pitchFamily="34" charset="0"/>
                <a:ea typeface="+mj-ea"/>
                <a:cs typeface="Times New Roman" panose="02020603050405020304" pitchFamily="18" charset="0"/>
              </a:rPr>
              <a:t>Предпринимательство </a:t>
            </a:r>
            <a:r>
              <a:rPr lang="ru-RU" sz="2400" b="1" dirty="0">
                <a:solidFill>
                  <a:schemeClr val="bg1"/>
                </a:solidFill>
                <a:latin typeface="Arial Narrow" panose="020B0606020202030204" pitchFamily="34" charset="0"/>
                <a:ea typeface="+mj-ea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chemeClr val="bg1"/>
                </a:solidFill>
                <a:latin typeface="Arial Narrow" panose="020B0606020202030204" pitchFamily="34" charset="0"/>
                <a:ea typeface="+mj-ea"/>
                <a:cs typeface="Times New Roman" panose="02020603050405020304" pitchFamily="18" charset="0"/>
              </a:rPr>
            </a:br>
            <a:endParaRPr lang="ru-RU" sz="2400" b="1" dirty="0">
              <a:solidFill>
                <a:schemeClr val="bg1"/>
              </a:solidFill>
              <a:latin typeface="Arial Narrow" panose="020B0606020202030204" pitchFamily="34" charset="0"/>
              <a:ea typeface="+mj-ea"/>
              <a:cs typeface="+mj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60008" y="3324237"/>
            <a:ext cx="3888432" cy="83099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600" dirty="0" smtClean="0">
                <a:solidFill>
                  <a:srgbClr val="002060"/>
                </a:solidFill>
                <a:latin typeface="Arial Narrow" panose="020B0606020202030204" pitchFamily="34" charset="0"/>
                <a:cs typeface="Arial" pitchFamily="34" charset="0"/>
              </a:rPr>
              <a:t>Субсидию </a:t>
            </a:r>
            <a:r>
              <a:rPr lang="ru-RU" sz="1600" dirty="0">
                <a:solidFill>
                  <a:srgbClr val="002060"/>
                </a:solidFill>
                <a:latin typeface="Arial Narrow" panose="020B0606020202030204" pitchFamily="34" charset="0"/>
                <a:cs typeface="Arial" pitchFamily="34" charset="0"/>
              </a:rPr>
              <a:t>на создание </a:t>
            </a:r>
            <a:r>
              <a:rPr lang="ru-RU" sz="1600" b="1" dirty="0">
                <a:solidFill>
                  <a:srgbClr val="C00000"/>
                </a:solidFill>
                <a:latin typeface="Arial Narrow" panose="020B0606020202030204" pitchFamily="34" charset="0"/>
                <a:cs typeface="Arial" pitchFamily="34" charset="0"/>
              </a:rPr>
              <a:t>туристических комплексов </a:t>
            </a:r>
            <a:r>
              <a:rPr lang="ru-RU" sz="1600" dirty="0">
                <a:solidFill>
                  <a:srgbClr val="002060"/>
                </a:solidFill>
                <a:latin typeface="Arial Narrow" panose="020B0606020202030204" pitchFamily="34" charset="0"/>
                <a:cs typeface="Arial" pitchFamily="34" charset="0"/>
              </a:rPr>
              <a:t>получили </a:t>
            </a:r>
            <a:r>
              <a:rPr lang="ru-RU" sz="1600" b="1" dirty="0">
                <a:solidFill>
                  <a:srgbClr val="C00000"/>
                </a:solidFill>
                <a:latin typeface="Arial Narrow" panose="020B0606020202030204" pitchFamily="34" charset="0"/>
                <a:cs typeface="Arial" pitchFamily="34" charset="0"/>
              </a:rPr>
              <a:t>3 предпринимателя  </a:t>
            </a:r>
            <a:r>
              <a:rPr lang="ru-RU" sz="1600" dirty="0">
                <a:solidFill>
                  <a:srgbClr val="002060"/>
                </a:solidFill>
                <a:latin typeface="Arial Narrow" panose="020B0606020202030204" pitchFamily="34" charset="0"/>
                <a:cs typeface="Arial" pitchFamily="34" charset="0"/>
              </a:rPr>
              <a:t>на общую сумму 2 700 </a:t>
            </a:r>
            <a:r>
              <a:rPr lang="ru-RU" sz="1600" dirty="0" err="1">
                <a:solidFill>
                  <a:srgbClr val="002060"/>
                </a:solidFill>
                <a:latin typeface="Arial Narrow" panose="020B0606020202030204" pitchFamily="34" charset="0"/>
                <a:cs typeface="Arial" pitchFamily="34" charset="0"/>
              </a:rPr>
              <a:t>тыс.руб</a:t>
            </a:r>
            <a:r>
              <a:rPr lang="ru-RU" sz="1600" dirty="0">
                <a:solidFill>
                  <a:srgbClr val="002060"/>
                </a:solidFill>
                <a:latin typeface="Arial Narrow" panose="020B0606020202030204" pitchFamily="34" charset="0"/>
                <a:cs typeface="Arial" pitchFamily="34" charset="0"/>
              </a:rPr>
              <a:t>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197256" y="3201127"/>
            <a:ext cx="3888432" cy="107721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600" dirty="0">
                <a:solidFill>
                  <a:srgbClr val="002060"/>
                </a:solidFill>
                <a:latin typeface="Arial Narrow" panose="020B0606020202030204" pitchFamily="34" charset="0"/>
                <a:cs typeface="Arial" pitchFamily="34" charset="0"/>
              </a:rPr>
              <a:t>Субсидию на поддержку </a:t>
            </a:r>
            <a:r>
              <a:rPr lang="ru-RU" sz="1600" b="1" dirty="0">
                <a:solidFill>
                  <a:srgbClr val="C00000"/>
                </a:solidFill>
                <a:latin typeface="Arial Narrow" panose="020B0606020202030204" pitchFamily="34" charset="0"/>
                <a:cs typeface="Arial" pitchFamily="34" charset="0"/>
              </a:rPr>
              <a:t>народно-художественных промыслов</a:t>
            </a:r>
            <a:r>
              <a:rPr lang="ru-RU" sz="1600" dirty="0">
                <a:solidFill>
                  <a:srgbClr val="002060"/>
                </a:solidFill>
                <a:latin typeface="Arial Narrow" panose="020B0606020202030204" pitchFamily="34" charset="0"/>
                <a:cs typeface="Arial" pitchFamily="34" charset="0"/>
              </a:rPr>
              <a:t> получили </a:t>
            </a:r>
            <a:r>
              <a:rPr lang="ru-RU" sz="1600" b="1" dirty="0">
                <a:solidFill>
                  <a:srgbClr val="C00000"/>
                </a:solidFill>
                <a:latin typeface="Arial Narrow" panose="020B0606020202030204" pitchFamily="34" charset="0"/>
                <a:cs typeface="Arial" pitchFamily="34" charset="0"/>
              </a:rPr>
              <a:t>3 предпринимателя </a:t>
            </a:r>
            <a:r>
              <a:rPr lang="ru-RU" sz="1600" dirty="0">
                <a:solidFill>
                  <a:srgbClr val="002060"/>
                </a:solidFill>
                <a:latin typeface="Arial Narrow" panose="020B0606020202030204" pitchFamily="34" charset="0"/>
                <a:cs typeface="Arial" pitchFamily="34" charset="0"/>
              </a:rPr>
              <a:t>на общую сумму  750 </a:t>
            </a:r>
            <a:r>
              <a:rPr lang="ru-RU" sz="1600" dirty="0" err="1">
                <a:solidFill>
                  <a:srgbClr val="002060"/>
                </a:solidFill>
                <a:latin typeface="Arial Narrow" panose="020B0606020202030204" pitchFamily="34" charset="0"/>
                <a:cs typeface="Arial" pitchFamily="34" charset="0"/>
              </a:rPr>
              <a:t>тыс.руб</a:t>
            </a:r>
            <a:r>
              <a:rPr lang="ru-RU" sz="1600" dirty="0">
                <a:solidFill>
                  <a:srgbClr val="002060"/>
                </a:solidFill>
                <a:latin typeface="Arial Narrow" panose="020B0606020202030204" pitchFamily="34" charset="0"/>
                <a:cs typeface="Arial" pitchFamily="34" charset="0"/>
              </a:rPr>
              <a:t>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207116" y="4321810"/>
            <a:ext cx="3888432" cy="83099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600" dirty="0">
                <a:solidFill>
                  <a:srgbClr val="002060"/>
                </a:solidFill>
                <a:latin typeface="Arial Narrow" panose="020B0606020202030204" pitchFamily="34" charset="0"/>
                <a:cs typeface="Arial" pitchFamily="34" charset="0"/>
              </a:rPr>
              <a:t>Льготным </a:t>
            </a:r>
            <a:r>
              <a:rPr lang="ru-RU" sz="1600" dirty="0" err="1">
                <a:solidFill>
                  <a:srgbClr val="002060"/>
                </a:solidFill>
                <a:latin typeface="Arial Narrow" panose="020B0606020202030204" pitchFamily="34" charset="0"/>
                <a:cs typeface="Arial" pitchFamily="34" charset="0"/>
              </a:rPr>
              <a:t>микрозаймом</a:t>
            </a:r>
            <a:r>
              <a:rPr lang="ru-RU" sz="1600" dirty="0">
                <a:solidFill>
                  <a:srgbClr val="002060"/>
                </a:solidFill>
                <a:latin typeface="Arial Narrow" panose="020B0606020202030204" pitchFamily="34" charset="0"/>
                <a:cs typeface="Arial" pitchFamily="34" charset="0"/>
              </a:rPr>
              <a:t> воспользовались </a:t>
            </a:r>
            <a:r>
              <a:rPr lang="ru-RU" sz="1600" dirty="0" smtClean="0">
                <a:solidFill>
                  <a:srgbClr val="002060"/>
                </a:solidFill>
                <a:latin typeface="Arial Narrow" panose="020B0606020202030204" pitchFamily="34" charset="0"/>
                <a:cs typeface="Arial" pitchFamily="34" charset="0"/>
              </a:rPr>
              <a:t/>
            </a:r>
            <a:br>
              <a:rPr lang="ru-RU" sz="1600" dirty="0" smtClean="0">
                <a:solidFill>
                  <a:srgbClr val="002060"/>
                </a:solidFill>
                <a:latin typeface="Arial Narrow" panose="020B0606020202030204" pitchFamily="34" charset="0"/>
                <a:cs typeface="Arial" pitchFamily="34" charset="0"/>
              </a:rPr>
            </a:br>
            <a:r>
              <a:rPr lang="ru-RU" sz="1600" b="1" dirty="0" smtClean="0">
                <a:solidFill>
                  <a:srgbClr val="C00000"/>
                </a:solidFill>
                <a:latin typeface="Arial Narrow" panose="020B0606020202030204" pitchFamily="34" charset="0"/>
                <a:cs typeface="Arial" pitchFamily="34" charset="0"/>
              </a:rPr>
              <a:t>9 </a:t>
            </a:r>
            <a:r>
              <a:rPr lang="ru-RU" sz="1600" b="1" dirty="0">
                <a:solidFill>
                  <a:srgbClr val="C00000"/>
                </a:solidFill>
                <a:latin typeface="Arial Narrow" panose="020B0606020202030204" pitchFamily="34" charset="0"/>
                <a:cs typeface="Arial" pitchFamily="34" charset="0"/>
              </a:rPr>
              <a:t>предпринимателя</a:t>
            </a:r>
            <a:r>
              <a:rPr lang="ru-RU" sz="1600" dirty="0">
                <a:solidFill>
                  <a:srgbClr val="002060"/>
                </a:solidFill>
                <a:latin typeface="Arial Narrow" panose="020B0606020202030204" pitchFamily="34" charset="0"/>
                <a:cs typeface="Arial" pitchFamily="34" charset="0"/>
              </a:rPr>
              <a:t> на общую сумму 3 730,00  тыс. руб.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261628" y="5589694"/>
            <a:ext cx="3902112" cy="338554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solidFill>
                  <a:srgbClr val="002060"/>
                </a:solidFill>
                <a:latin typeface="Arial Narrow" panose="020B0606020202030204" pitchFamily="34" charset="0"/>
                <a:cs typeface="Arial" pitchFamily="34" charset="0"/>
              </a:rPr>
              <a:t>В бизнес-инкубатор </a:t>
            </a:r>
            <a:r>
              <a:rPr lang="ru-RU" sz="1600" dirty="0">
                <a:solidFill>
                  <a:srgbClr val="002060"/>
                </a:solidFill>
                <a:latin typeface="Arial Narrow" panose="020B0606020202030204" pitchFamily="34" charset="0"/>
                <a:cs typeface="Arial" pitchFamily="34" charset="0"/>
              </a:rPr>
              <a:t>с. Бердигестях </a:t>
            </a:r>
            <a:r>
              <a:rPr lang="ru-RU" sz="1600" dirty="0" smtClean="0">
                <a:solidFill>
                  <a:srgbClr val="002060"/>
                </a:solidFill>
                <a:latin typeface="Arial Narrow" panose="020B0606020202030204" pitchFamily="34" charset="0"/>
                <a:cs typeface="Arial" pitchFamily="34" charset="0"/>
              </a:rPr>
              <a:t>4 резидента </a:t>
            </a:r>
            <a:endParaRPr lang="ru-RU" sz="1600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5421" y="977184"/>
            <a:ext cx="55582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Arial Narrow" panose="020B0606020202030204" pitchFamily="34" charset="0"/>
              </a:rPr>
              <a:t>Всего предпринимателей </a:t>
            </a:r>
          </a:p>
          <a:p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01.01.2022 </a:t>
            </a:r>
            <a:r>
              <a:rPr lang="ru-RU" sz="1600" b="1" dirty="0">
                <a:solidFill>
                  <a:srgbClr val="002060"/>
                </a:solidFill>
                <a:latin typeface="Arial Narrow" panose="020B0606020202030204" pitchFamily="34" charset="0"/>
              </a:rPr>
              <a:t>г. – </a:t>
            </a:r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569 </a:t>
            </a:r>
            <a:r>
              <a:rPr lang="ru-RU" sz="16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( в том числе 44 малых предприятий)</a:t>
            </a:r>
          </a:p>
          <a:p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01.01.2021 г. – 431</a:t>
            </a:r>
            <a:endParaRPr lang="ru-RU" sz="16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723644" y="2089009"/>
            <a:ext cx="3902112" cy="1077218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solidFill>
                  <a:srgbClr val="C00000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5 СМП </a:t>
            </a:r>
            <a:r>
              <a:rPr lang="ru-RU" sz="1600" dirty="0" smtClean="0">
                <a:solidFill>
                  <a:srgbClr val="002060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получили субсидию Министерства предпринимательства РС(Я)  занятых </a:t>
            </a:r>
            <a:r>
              <a:rPr lang="ru-RU" sz="1600" dirty="0">
                <a:solidFill>
                  <a:srgbClr val="002060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в сфере производства, придорожного сервиса, туризма </a:t>
            </a:r>
            <a:r>
              <a:rPr lang="ru-RU" sz="1600" dirty="0" smtClean="0">
                <a:solidFill>
                  <a:srgbClr val="002060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на </a:t>
            </a:r>
            <a:r>
              <a:rPr lang="ru-RU" sz="1600" dirty="0">
                <a:solidFill>
                  <a:srgbClr val="002060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общую сумму 1 426,56 тыс. рублей. </a:t>
            </a:r>
            <a:endParaRPr lang="ru-RU" sz="1600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261628" y="1077457"/>
            <a:ext cx="3840750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solidFill>
                  <a:srgbClr val="C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96 физических лиц </a:t>
            </a:r>
            <a:r>
              <a:rPr lang="ru-RU" sz="1600" dirty="0" smtClean="0">
                <a:solidFill>
                  <a:srgbClr val="00206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зарегистрированы </a:t>
            </a:r>
            <a:r>
              <a:rPr lang="ru-RU" sz="1600" dirty="0">
                <a:solidFill>
                  <a:srgbClr val="00206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качестве плательщиков </a:t>
            </a:r>
            <a:r>
              <a:rPr lang="ru-RU" sz="1600" b="1" dirty="0" smtClean="0">
                <a:solidFill>
                  <a:srgbClr val="C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НПД.</a:t>
            </a:r>
            <a:endParaRPr lang="ru-RU" sz="1200" b="1" dirty="0">
              <a:solidFill>
                <a:srgbClr val="C00000"/>
              </a:solidFill>
              <a:effectLst/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746328" y="5537836"/>
            <a:ext cx="3902112" cy="58477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solidFill>
                  <a:srgbClr val="002060"/>
                </a:solidFill>
                <a:latin typeface="Arial Narrow" panose="020B0606020202030204" pitchFamily="34" charset="0"/>
                <a:cs typeface="Arial" pitchFamily="34" charset="0"/>
              </a:rPr>
              <a:t>Количество туристов посетивших Горный улус – 3554. Объем туристических услуг – 5331.</a:t>
            </a:r>
            <a:endParaRPr lang="ru-RU" sz="1600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23644" y="4357117"/>
            <a:ext cx="413314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По </a:t>
            </a:r>
            <a:r>
              <a:rPr lang="ru-RU" sz="1600" dirty="0">
                <a:solidFill>
                  <a:srgbClr val="002060"/>
                </a:solidFill>
                <a:latin typeface="Arial Narrow" panose="020B0606020202030204" pitchFamily="34" charset="0"/>
              </a:rPr>
              <a:t>итогам конкурсного отбора Министерство инноваций, цифрового развития и инфокоммуникационных технологий </a:t>
            </a:r>
            <a:r>
              <a:rPr lang="ru-RU" sz="16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РС(Я) в с.Бердигестях создан </a:t>
            </a:r>
            <a:r>
              <a:rPr lang="ru-RU" sz="16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ИТ Центр.</a:t>
            </a:r>
            <a:endParaRPr lang="ru-RU" sz="16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24" name="Picture 4" descr="https://png.pngtree.com/png-clipart/20190611/original/pngtree-global-travel-design-png-image_323809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439" t="10591" r="16002" b="15070"/>
          <a:stretch/>
        </p:blipFill>
        <p:spPr bwMode="auto">
          <a:xfrm>
            <a:off x="93412" y="3364290"/>
            <a:ext cx="689640" cy="726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https://remesla-khv.ru/images/Brend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6438" y="3289813"/>
            <a:ext cx="752820" cy="767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https://thumbs.dreamstime.com/z/money-flat-icons-set-images-long-shadow-square-white-background-63146005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385" t="24405" r="1421" b="53902"/>
          <a:stretch/>
        </p:blipFill>
        <p:spPr bwMode="auto">
          <a:xfrm>
            <a:off x="4479032" y="4367031"/>
            <a:ext cx="728084" cy="728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https://thumbs.dreamstime.com/z/money-flat-icons-set-images-long-shadow-square-white-background-63146005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385" t="24405" r="1421" b="53902"/>
          <a:stretch/>
        </p:blipFill>
        <p:spPr bwMode="auto">
          <a:xfrm>
            <a:off x="2580" y="2263575"/>
            <a:ext cx="728084" cy="728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https://thumbs.dreamstime.com/z/money-flat-icons-set-images-long-shadow-square-white-background-63146005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47" t="1548" r="26142" b="77024"/>
          <a:stretch/>
        </p:blipFill>
        <p:spPr bwMode="auto">
          <a:xfrm>
            <a:off x="4546438" y="5401377"/>
            <a:ext cx="715190" cy="715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8" descr="https://logosave.com/images/large/5/IT-logo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24" y="4592149"/>
            <a:ext cx="649284" cy="649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https://png.pngtree.com/png-clipart/20190611/original/pngtree-global-travel-design-png-image_323809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439" t="10591" r="16002" b="15070"/>
          <a:stretch/>
        </p:blipFill>
        <p:spPr bwMode="auto">
          <a:xfrm>
            <a:off x="90546" y="5466930"/>
            <a:ext cx="689640" cy="726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5819" y="1084728"/>
            <a:ext cx="676474" cy="65846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168842" y="1943517"/>
            <a:ext cx="40876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 smtClean="0">
                <a:solidFill>
                  <a:srgbClr val="002060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В </a:t>
            </a:r>
            <a:r>
              <a:rPr lang="ru-RU" sz="1500" dirty="0">
                <a:solidFill>
                  <a:srgbClr val="002060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рейтинге оценки инвестиционного климата </a:t>
            </a:r>
            <a:endParaRPr lang="ru-RU" sz="1500" dirty="0" smtClean="0">
              <a:solidFill>
                <a:srgbClr val="002060"/>
              </a:solidFill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r>
              <a:rPr lang="ru-RU" sz="1500" dirty="0" smtClean="0">
                <a:solidFill>
                  <a:srgbClr val="002060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Горный </a:t>
            </a:r>
            <a:r>
              <a:rPr lang="ru-RU" sz="1500" dirty="0">
                <a:solidFill>
                  <a:srgbClr val="002060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улус занял </a:t>
            </a:r>
            <a:r>
              <a:rPr lang="ru-RU" sz="1500" b="1" dirty="0">
                <a:solidFill>
                  <a:srgbClr val="C00000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4 место </a:t>
            </a:r>
            <a:r>
              <a:rPr lang="ru-RU" sz="1500" dirty="0">
                <a:solidFill>
                  <a:srgbClr val="002060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из 12 районов в группе центральных сельскохозяйственных улусов (2020 год – 7), и </a:t>
            </a:r>
            <a:r>
              <a:rPr lang="ru-RU" sz="1500" b="1" dirty="0">
                <a:solidFill>
                  <a:srgbClr val="C00000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7 место </a:t>
            </a:r>
            <a:r>
              <a:rPr lang="ru-RU" sz="1500" dirty="0">
                <a:solidFill>
                  <a:srgbClr val="002060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из 36 в общем рейтинге (2020 - 9)</a:t>
            </a:r>
            <a:endParaRPr lang="ru-RU" sz="1500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pic>
        <p:nvPicPr>
          <p:cNvPr id="3074" name="Picture 2" descr="https://thumbs.dreamstime.com/b/%C3%B0%C2%BFo%C3%B0%C2%B2%C3%B1%E2%80%9Ao%C3%B1%E2%82%AC%C3%B0%C2%BDo-%C3%B0%C2%B8%C3%B1%C2%81%C3%B0%C2%BFo%C3%B0%C2%BB%C3%B1%C5%93%C3%B0%C2%B7o%C3%B0%C2%B2%C3%B0%C2%B0%C3%B1%E2%80%9A%C3%B1%C5%93-%C3%B1%C2%81%C3%B0%C2%B8%C3%B0%C2%BC%C3%B0%C2%B2o%C3%B0%C2%BB-%C3%B0%C2%B2o%C3%B0%C2%BA%C3%B1%E2%82%AC%C3%B1%C6%92%C3%B0%C2%B3-%C3%B0%C2%BF%C3%B0%C2%BB%C3%B0%C2%B0%C3%B0%C2%BD%C3%B0%C2%B5%C3%B1%E2%80%9A%C3%B1%E2%80%B9-%C3%B0%C2%B7%C3%B0%C2%B5%C3%B0%C2%BC%C3%B0%C2%BB%C3%B0%C2%B8-%C3%B0%C2%B8%C3%B0%C2%BAo%C3%B0%C2%BD%C3%B0%C2%B0-eco-%C3%B0-%C3%B0%C2%B8%C3%B0%C2%B7%C3%B0%C2%B0%C3%B0%C2%B9%C3%B0%C2%BD-141718209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5325" y="2050416"/>
            <a:ext cx="728175" cy="72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8194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 txBox="1">
            <a:spLocks/>
          </p:cNvSpPr>
          <p:nvPr/>
        </p:nvSpPr>
        <p:spPr>
          <a:xfrm>
            <a:off x="0" y="363630"/>
            <a:ext cx="9144000" cy="56502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>
                <a:solidFill>
                  <a:schemeClr val="bg1"/>
                </a:solidFill>
                <a:latin typeface="Arial Narrow" panose="020B0606020202030204" pitchFamily="34" charset="0"/>
                <a:ea typeface="+mj-ea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chemeClr val="bg1"/>
                </a:solidFill>
                <a:latin typeface="Arial Narrow" panose="020B0606020202030204" pitchFamily="34" charset="0"/>
                <a:ea typeface="+mj-ea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chemeClr val="bg1"/>
                </a:solidFill>
                <a:latin typeface="Arial Narrow" panose="020B0606020202030204" pitchFamily="34" charset="0"/>
                <a:ea typeface="+mj-ea"/>
                <a:cs typeface="Times New Roman" panose="02020603050405020304" pitchFamily="18" charset="0"/>
              </a:rPr>
              <a:t>Занятость населения</a:t>
            </a:r>
            <a:r>
              <a:rPr lang="ru-RU" sz="2400" b="1" dirty="0">
                <a:solidFill>
                  <a:schemeClr val="bg1"/>
                </a:solidFill>
                <a:latin typeface="Arial Narrow" panose="020B0606020202030204" pitchFamily="34" charset="0"/>
                <a:ea typeface="+mj-ea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chemeClr val="bg1"/>
                </a:solidFill>
                <a:latin typeface="Arial Narrow" panose="020B0606020202030204" pitchFamily="34" charset="0"/>
                <a:ea typeface="+mj-ea"/>
                <a:cs typeface="Times New Roman" panose="02020603050405020304" pitchFamily="18" charset="0"/>
              </a:rPr>
            </a:br>
            <a:endParaRPr lang="ru-RU" sz="2400" b="1" dirty="0">
              <a:solidFill>
                <a:schemeClr val="bg1"/>
              </a:solidFill>
              <a:latin typeface="Arial Narrow" panose="020B0606020202030204" pitchFamily="34" charset="0"/>
              <a:ea typeface="+mj-ea"/>
              <a:cs typeface="+mj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78856" y="1398552"/>
            <a:ext cx="3541824" cy="83099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600" dirty="0">
                <a:solidFill>
                  <a:schemeClr val="tx1"/>
                </a:solidFill>
                <a:latin typeface="Arial Narrow" panose="020B0606020202030204" pitchFamily="34" charset="0"/>
                <a:cs typeface="Arial" pitchFamily="34" charset="0"/>
              </a:rPr>
              <a:t>Признаны безработными </a:t>
            </a:r>
            <a:r>
              <a:rPr lang="ru-RU" sz="1600" b="1" dirty="0">
                <a:solidFill>
                  <a:srgbClr val="C00000"/>
                </a:solidFill>
                <a:latin typeface="Arial Narrow" panose="020B0606020202030204" pitchFamily="34" charset="0"/>
                <a:cs typeface="Arial" pitchFamily="34" charset="0"/>
              </a:rPr>
              <a:t>229 </a:t>
            </a:r>
            <a:r>
              <a:rPr lang="ru-RU" sz="1600" b="1" dirty="0" smtClean="0">
                <a:solidFill>
                  <a:srgbClr val="C00000"/>
                </a:solidFill>
                <a:latin typeface="Arial Narrow" panose="020B0606020202030204" pitchFamily="34" charset="0"/>
                <a:cs typeface="Arial" pitchFamily="34" charset="0"/>
              </a:rPr>
              <a:t>человек </a:t>
            </a:r>
            <a:r>
              <a:rPr lang="ru-RU" sz="16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itchFamily="34" charset="0"/>
              </a:rPr>
              <a:t>(2020 304 чел.). </a:t>
            </a:r>
            <a:r>
              <a:rPr lang="ru-RU" sz="1600" dirty="0">
                <a:solidFill>
                  <a:schemeClr val="tx1"/>
                </a:solidFill>
                <a:latin typeface="Arial Narrow" panose="020B0606020202030204" pitchFamily="34" charset="0"/>
                <a:cs typeface="Arial" pitchFamily="34" charset="0"/>
              </a:rPr>
              <a:t>Трудоустроено </a:t>
            </a:r>
            <a:r>
              <a:rPr lang="ru-RU" sz="1600" b="1" dirty="0">
                <a:solidFill>
                  <a:srgbClr val="C00000"/>
                </a:solidFill>
                <a:latin typeface="Arial Narrow" panose="020B0606020202030204" pitchFamily="34" charset="0"/>
                <a:cs typeface="Arial" pitchFamily="34" charset="0"/>
              </a:rPr>
              <a:t>366 человек.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353644" y="2422285"/>
            <a:ext cx="3784452" cy="1077218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itchFamily="34" charset="0"/>
              </a:rPr>
              <a:t>Финансовую помощь на </a:t>
            </a:r>
            <a:r>
              <a:rPr lang="ru-RU" sz="1600" dirty="0">
                <a:solidFill>
                  <a:schemeClr val="tx1"/>
                </a:solidFill>
                <a:latin typeface="Arial Narrow" panose="020B0606020202030204" pitchFamily="34" charset="0"/>
                <a:cs typeface="Arial" pitchFamily="34" charset="0"/>
              </a:rPr>
              <a:t>организацию содействия </a:t>
            </a:r>
            <a:r>
              <a:rPr lang="ru-RU" sz="1600" dirty="0" err="1">
                <a:solidFill>
                  <a:schemeClr val="tx1"/>
                </a:solidFill>
                <a:latin typeface="Arial Narrow" panose="020B0606020202030204" pitchFamily="34" charset="0"/>
                <a:cs typeface="Arial" pitchFamily="34" charset="0"/>
              </a:rPr>
              <a:t>самозанятости</a:t>
            </a:r>
            <a:r>
              <a:rPr lang="ru-RU" sz="1600" dirty="0">
                <a:solidFill>
                  <a:schemeClr val="tx1"/>
                </a:solidFill>
                <a:latin typeface="Arial Narrow" panose="020B0606020202030204" pitchFamily="34" charset="0"/>
                <a:cs typeface="Arial" pitchFamily="34" charset="0"/>
              </a:rPr>
              <a:t> безработных граждан</a:t>
            </a:r>
            <a:r>
              <a:rPr lang="ru-RU" sz="16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itchFamily="34" charset="0"/>
              </a:rPr>
              <a:t> в размере по 152,00 тысяч рублей получили</a:t>
            </a:r>
            <a:r>
              <a:rPr lang="ru-RU" sz="1600" b="1" dirty="0" smtClean="0">
                <a:solidFill>
                  <a:srgbClr val="C00000"/>
                </a:solidFill>
                <a:latin typeface="Arial Narrow" panose="020B0606020202030204" pitchFamily="34" charset="0"/>
                <a:cs typeface="Arial" pitchFamily="34" charset="0"/>
              </a:rPr>
              <a:t> 9 безработных граждан.</a:t>
            </a:r>
            <a:endParaRPr lang="ru-RU" sz="16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78856" y="4448949"/>
            <a:ext cx="3888432" cy="1077218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itchFamily="34" charset="0"/>
              </a:rPr>
              <a:t>На курсах «Основы предпринимательской деятельности» через госпрограмму Министерства предпринимательства обучение прошли </a:t>
            </a:r>
            <a:r>
              <a:rPr lang="ru-RU" sz="1600" b="1" dirty="0" smtClean="0">
                <a:solidFill>
                  <a:srgbClr val="C00000"/>
                </a:solidFill>
                <a:latin typeface="Arial Narrow" panose="020B0606020202030204" pitchFamily="34" charset="0"/>
                <a:cs typeface="Arial" pitchFamily="34" charset="0"/>
              </a:rPr>
              <a:t>36 граждан</a:t>
            </a:r>
            <a:r>
              <a:rPr lang="ru-RU" sz="16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itchFamily="34" charset="0"/>
              </a:rPr>
              <a:t>, из них 32 безработные.</a:t>
            </a:r>
            <a:endParaRPr lang="ru-RU" sz="16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827584" y="2557385"/>
            <a:ext cx="4248472" cy="156966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Подписано соглашение о стратегическом партнерстве в области совершенствования механизмов в области развития человеческого капитала с МР "Горный улус" и НКО Фонд содействия развитию Севера Республики Саха (Якутия). </a:t>
            </a:r>
            <a:r>
              <a:rPr lang="ru-RU" sz="1600" b="1" dirty="0" smtClean="0">
                <a:solidFill>
                  <a:srgbClr val="C00000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Зарегистрировано – 44 чел.</a:t>
            </a:r>
            <a:endParaRPr lang="ru-RU" sz="16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61251" y="3839564"/>
            <a:ext cx="366400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Временно трудоустроено </a:t>
            </a:r>
            <a:r>
              <a:rPr lang="ru-RU" sz="1600" b="1" dirty="0" smtClean="0">
                <a:solidFill>
                  <a:srgbClr val="C00000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120 несовершеннолетних</a:t>
            </a:r>
            <a:r>
              <a:rPr lang="ru-RU" sz="1600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, материальная помощь ЦЗН – 4732,50руб. Период работы 1 месяц.</a:t>
            </a:r>
            <a:endParaRPr lang="ru-RU" sz="1600" dirty="0">
              <a:latin typeface="Arial Narrow" panose="020B060602020203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353644" y="1398552"/>
            <a:ext cx="37844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Arial Narrow" panose="020B0606020202030204" pitchFamily="34" charset="0"/>
                <a:ea typeface="Times New Roman" panose="02020603050405020304" pitchFamily="18" charset="0"/>
              </a:rPr>
              <a:t>Получили услуги по профориентации </a:t>
            </a:r>
            <a:r>
              <a:rPr lang="ru-RU" sz="1600" b="1" dirty="0">
                <a:solidFill>
                  <a:srgbClr val="C00000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145 человек</a:t>
            </a:r>
            <a:r>
              <a:rPr lang="ru-RU" sz="1600" dirty="0">
                <a:latin typeface="Arial Narrow" panose="020B0606020202030204" pitchFamily="34" charset="0"/>
                <a:ea typeface="Times New Roman" panose="02020603050405020304" pitchFamily="18" charset="0"/>
              </a:rPr>
              <a:t>, услугами по социальной адаптации воспользовались </a:t>
            </a:r>
            <a:r>
              <a:rPr lang="ru-RU" sz="1600" b="1" dirty="0">
                <a:solidFill>
                  <a:srgbClr val="C00000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28 человек.</a:t>
            </a:r>
            <a:endParaRPr lang="ru-RU" sz="16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75" y="2894540"/>
            <a:ext cx="786661" cy="691085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085" y="4548476"/>
            <a:ext cx="788095" cy="878163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42668" y="3846780"/>
            <a:ext cx="866775" cy="1095375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58406" y="1375082"/>
            <a:ext cx="919398" cy="928154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1023" y="2631072"/>
            <a:ext cx="756639" cy="764282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057" y="1525901"/>
            <a:ext cx="855452" cy="617413"/>
          </a:xfrm>
          <a:prstGeom prst="rect">
            <a:avLst/>
          </a:prstGeom>
        </p:spPr>
      </p:pic>
      <p:sp>
        <p:nvSpPr>
          <p:cNvPr id="28" name="Прямоугольник 27"/>
          <p:cNvSpPr/>
          <p:nvPr/>
        </p:nvSpPr>
        <p:spPr>
          <a:xfrm>
            <a:off x="5411886" y="5205564"/>
            <a:ext cx="366400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По пилотному </a:t>
            </a:r>
            <a:r>
              <a:rPr lang="ru-RU" sz="1600" dirty="0">
                <a:latin typeface="Arial Narrow" panose="020B0606020202030204" pitchFamily="34" charset="0"/>
                <a:ea typeface="Times New Roman" panose="02020603050405020304" pitchFamily="18" charset="0"/>
              </a:rPr>
              <a:t>проект «Передвижной учебно-строительный комбинат» (ПУСК) </a:t>
            </a:r>
            <a:r>
              <a:rPr lang="ru-RU" sz="1600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обучение по </a:t>
            </a:r>
            <a:r>
              <a:rPr lang="ru-RU" sz="1600" dirty="0">
                <a:latin typeface="Arial Narrow" panose="020B0606020202030204" pitchFamily="34" charset="0"/>
                <a:ea typeface="Times New Roman" panose="02020603050405020304" pitchFamily="18" charset="0"/>
              </a:rPr>
              <a:t>программе “сварщик</a:t>
            </a:r>
            <a:r>
              <a:rPr lang="ru-RU" sz="1600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” прошли </a:t>
            </a:r>
            <a:r>
              <a:rPr lang="ru-RU" sz="1600" b="1" dirty="0">
                <a:solidFill>
                  <a:srgbClr val="C00000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16 слушателей </a:t>
            </a:r>
            <a:endParaRPr lang="ru-RU" sz="16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85325" y="5330525"/>
            <a:ext cx="877435" cy="827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154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9550621"/>
              </p:ext>
            </p:extLst>
          </p:nvPr>
        </p:nvGraphicFramePr>
        <p:xfrm>
          <a:off x="216024" y="1340768"/>
          <a:ext cx="3816423" cy="2355599"/>
        </p:xfrm>
        <a:graphic>
          <a:graphicData uri="http://schemas.openxmlformats.org/drawingml/2006/table">
            <a:tbl>
              <a:tblPr firstRow="1" firstCol="1" bandRow="1">
                <a:tableStyleId>{17292A2E-F333-43FB-9621-5CBBE7FDCDCB}</a:tableStyleId>
              </a:tblPr>
              <a:tblGrid>
                <a:gridCol w="21346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97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12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  <a:tab pos="630555" algn="l"/>
                        </a:tabLst>
                      </a:pPr>
                      <a:r>
                        <a:rPr lang="ru-RU" sz="1200" dirty="0" smtClean="0">
                          <a:effectLst/>
                          <a:latin typeface="Arial Narrow" panose="020B0606020202030204" pitchFamily="34" charset="0"/>
                        </a:rPr>
                        <a:t>Фонды</a:t>
                      </a:r>
                      <a:endParaRPr lang="ru-RU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931" marR="639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  <a:tab pos="630555" algn="l"/>
                        </a:tabLst>
                      </a:pPr>
                      <a:r>
                        <a:rPr lang="ru-RU" sz="1200" dirty="0" smtClean="0">
                          <a:effectLst/>
                          <a:latin typeface="Arial Narrow" panose="020B0606020202030204" pitchFamily="34" charset="0"/>
                        </a:rPr>
                        <a:t>Количество земель</a:t>
                      </a:r>
                      <a:endParaRPr lang="ru-RU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931" marR="639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  <a:tab pos="630555" algn="l"/>
                        </a:tabLst>
                      </a:pPr>
                      <a:r>
                        <a:rPr lang="ru-RU" sz="1200" dirty="0">
                          <a:effectLst/>
                          <a:latin typeface="Arial Narrow" panose="020B0606020202030204" pitchFamily="34" charset="0"/>
                        </a:rPr>
                        <a:t>Площадь, га</a:t>
                      </a:r>
                      <a:endParaRPr lang="ru-RU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931" marR="63931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566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  <a:tab pos="630555" algn="l"/>
                        </a:tabLst>
                      </a:pPr>
                      <a:r>
                        <a:rPr lang="ru-RU" sz="1200" dirty="0">
                          <a:effectLst/>
                          <a:latin typeface="Arial Narrow" panose="020B0606020202030204" pitchFamily="34" charset="0"/>
                        </a:rPr>
                        <a:t>МО «Кировский наслег»</a:t>
                      </a:r>
                      <a:endParaRPr lang="ru-RU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931" marR="639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  <a:tab pos="630555" algn="l"/>
                        </a:tabLst>
                      </a:pPr>
                      <a:r>
                        <a:rPr lang="ru-RU" sz="1200" dirty="0">
                          <a:effectLst/>
                          <a:latin typeface="Arial Narrow" panose="020B0606020202030204" pitchFamily="34" charset="0"/>
                        </a:rPr>
                        <a:t>5</a:t>
                      </a:r>
                      <a:endParaRPr lang="ru-RU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931" marR="639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  <a:tab pos="630555" algn="l"/>
                        </a:tabLst>
                      </a:pPr>
                      <a:r>
                        <a:rPr lang="ru-RU" sz="1200" dirty="0">
                          <a:effectLst/>
                          <a:latin typeface="Arial Narrow" panose="020B0606020202030204" pitchFamily="34" charset="0"/>
                        </a:rPr>
                        <a:t>119,29</a:t>
                      </a:r>
                      <a:endParaRPr lang="ru-RU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931" marR="63931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33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  <a:tab pos="630555" algn="l"/>
                        </a:tabLst>
                      </a:pPr>
                      <a:r>
                        <a:rPr lang="ru-RU" sz="1200" dirty="0">
                          <a:effectLst/>
                          <a:latin typeface="Arial Narrow" panose="020B0606020202030204" pitchFamily="34" charset="0"/>
                        </a:rPr>
                        <a:t>МР «Горный улус», в том числе на территории:</a:t>
                      </a:r>
                      <a:endParaRPr lang="ru-RU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931" marR="639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  <a:tab pos="630555" algn="l"/>
                        </a:tabLst>
                      </a:pPr>
                      <a:r>
                        <a:rPr lang="ru-RU" sz="1200" dirty="0">
                          <a:effectLst/>
                          <a:latin typeface="Arial Narrow" panose="020B0606020202030204" pitchFamily="34" charset="0"/>
                        </a:rPr>
                        <a:t>27</a:t>
                      </a:r>
                      <a:endParaRPr lang="ru-RU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931" marR="639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  <a:tab pos="630555" algn="l"/>
                        </a:tabLst>
                      </a:pPr>
                      <a:r>
                        <a:rPr lang="ru-RU" sz="1200" dirty="0">
                          <a:effectLst/>
                          <a:latin typeface="Arial Narrow" panose="020B0606020202030204" pitchFamily="34" charset="0"/>
                        </a:rPr>
                        <a:t>171,33</a:t>
                      </a:r>
                      <a:endParaRPr lang="ru-RU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931" marR="63931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33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  <a:tab pos="630555" algn="l"/>
                        </a:tabLst>
                      </a:pPr>
                      <a:r>
                        <a:rPr lang="ru-RU" sz="1200" dirty="0">
                          <a:effectLst/>
                          <a:latin typeface="Arial Narrow" panose="020B0606020202030204" pitchFamily="34" charset="0"/>
                        </a:rPr>
                        <a:t> - МО «</a:t>
                      </a:r>
                      <a:r>
                        <a:rPr lang="ru-RU" sz="1200" dirty="0" err="1">
                          <a:effectLst/>
                          <a:latin typeface="Arial Narrow" panose="020B0606020202030204" pitchFamily="34" charset="0"/>
                        </a:rPr>
                        <a:t>Бердигестяхский</a:t>
                      </a:r>
                      <a:r>
                        <a:rPr lang="ru-RU" sz="1200" dirty="0">
                          <a:effectLst/>
                          <a:latin typeface="Arial Narrow" panose="020B0606020202030204" pitchFamily="34" charset="0"/>
                        </a:rPr>
                        <a:t> наслег»</a:t>
                      </a:r>
                      <a:endParaRPr lang="ru-RU" sz="12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931" marR="639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  <a:tab pos="630555" algn="l"/>
                        </a:tabLst>
                      </a:pPr>
                      <a:r>
                        <a:rPr lang="ru-RU" sz="1200" dirty="0">
                          <a:effectLst/>
                          <a:latin typeface="Arial Narrow" panose="020B0606020202030204" pitchFamily="34" charset="0"/>
                        </a:rPr>
                        <a:t>8</a:t>
                      </a:r>
                      <a:endParaRPr lang="ru-RU" sz="12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931" marR="639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  <a:tab pos="630555" algn="l"/>
                        </a:tabLst>
                      </a:pPr>
                      <a:r>
                        <a:rPr lang="ru-RU" sz="1200" dirty="0">
                          <a:effectLst/>
                          <a:latin typeface="Arial Narrow" panose="020B0606020202030204" pitchFamily="34" charset="0"/>
                        </a:rPr>
                        <a:t>72,23</a:t>
                      </a:r>
                      <a:endParaRPr lang="ru-RU" sz="12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931" marR="63931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566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  <a:tab pos="630555" algn="l"/>
                        </a:tabLst>
                      </a:pPr>
                      <a:r>
                        <a:rPr lang="ru-RU" sz="1200" dirty="0">
                          <a:effectLst/>
                          <a:latin typeface="Arial Narrow" panose="020B0606020202030204" pitchFamily="34" charset="0"/>
                        </a:rPr>
                        <a:t>- МО «</a:t>
                      </a:r>
                      <a:r>
                        <a:rPr lang="ru-RU" sz="1200" dirty="0" err="1">
                          <a:effectLst/>
                          <a:latin typeface="Arial Narrow" panose="020B0606020202030204" pitchFamily="34" charset="0"/>
                        </a:rPr>
                        <a:t>Одунунский</a:t>
                      </a:r>
                      <a:r>
                        <a:rPr lang="ru-RU" sz="1200" dirty="0">
                          <a:effectLst/>
                          <a:latin typeface="Arial Narrow" panose="020B0606020202030204" pitchFamily="34" charset="0"/>
                        </a:rPr>
                        <a:t> наслег»</a:t>
                      </a:r>
                      <a:endParaRPr lang="ru-RU" sz="12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931" marR="639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  <a:tab pos="630555" algn="l"/>
                        </a:tabLst>
                      </a:pPr>
                      <a:r>
                        <a:rPr lang="ru-RU" sz="1200" dirty="0">
                          <a:effectLst/>
                          <a:latin typeface="Arial Narrow" panose="020B0606020202030204" pitchFamily="34" charset="0"/>
                        </a:rPr>
                        <a:t>8</a:t>
                      </a:r>
                      <a:endParaRPr lang="ru-RU" sz="12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931" marR="639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  <a:tab pos="630555" algn="l"/>
                        </a:tabLst>
                      </a:pPr>
                      <a:r>
                        <a:rPr lang="ru-RU" sz="1200" dirty="0" smtClean="0">
                          <a:effectLst/>
                          <a:latin typeface="Arial Narrow" panose="020B0606020202030204" pitchFamily="34" charset="0"/>
                        </a:rPr>
                        <a:t>377,46</a:t>
                      </a:r>
                      <a:endParaRPr lang="ru-RU" sz="12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931" marR="63931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566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  <a:tab pos="630555" algn="l"/>
                        </a:tabLst>
                      </a:pPr>
                      <a:r>
                        <a:rPr lang="ru-RU" sz="1200" dirty="0">
                          <a:effectLst/>
                          <a:latin typeface="Arial Narrow" panose="020B0606020202030204" pitchFamily="34" charset="0"/>
                        </a:rPr>
                        <a:t>- МО «</a:t>
                      </a:r>
                      <a:r>
                        <a:rPr lang="ru-RU" sz="1200" dirty="0" err="1">
                          <a:effectLst/>
                          <a:latin typeface="Arial Narrow" panose="020B0606020202030204" pitchFamily="34" charset="0"/>
                        </a:rPr>
                        <a:t>Шологонский</a:t>
                      </a:r>
                      <a:r>
                        <a:rPr lang="ru-RU" sz="1200" dirty="0">
                          <a:effectLst/>
                          <a:latin typeface="Arial Narrow" panose="020B0606020202030204" pitchFamily="34" charset="0"/>
                        </a:rPr>
                        <a:t> наслег»</a:t>
                      </a:r>
                      <a:endParaRPr lang="ru-RU" sz="12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931" marR="639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  <a:tab pos="630555" algn="l"/>
                        </a:tabLst>
                      </a:pPr>
                      <a:r>
                        <a:rPr lang="ru-RU" sz="1200" dirty="0">
                          <a:effectLst/>
                          <a:latin typeface="Arial Narrow" panose="020B0606020202030204" pitchFamily="34" charset="0"/>
                        </a:rPr>
                        <a:t>9</a:t>
                      </a:r>
                      <a:endParaRPr lang="ru-RU" sz="12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931" marR="639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  <a:tab pos="630555" algn="l"/>
                        </a:tabLst>
                      </a:pPr>
                      <a:r>
                        <a:rPr lang="ru-RU" sz="1200" dirty="0">
                          <a:effectLst/>
                          <a:latin typeface="Arial Narrow" panose="020B0606020202030204" pitchFamily="34" charset="0"/>
                        </a:rPr>
                        <a:t>17,1</a:t>
                      </a:r>
                      <a:endParaRPr lang="ru-RU" sz="12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931" marR="63931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566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  <a:tab pos="630555" algn="l"/>
                        </a:tabLst>
                      </a:pPr>
                      <a:r>
                        <a:rPr lang="ru-RU" sz="1200" dirty="0">
                          <a:effectLst/>
                          <a:latin typeface="Arial Narrow" panose="020B0606020202030204" pitchFamily="34" charset="0"/>
                        </a:rPr>
                        <a:t>- МО «Кировский наслег»</a:t>
                      </a:r>
                      <a:endParaRPr lang="ru-RU" sz="12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931" marR="639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  <a:tab pos="630555" algn="l"/>
                        </a:tabLst>
                      </a:pPr>
                      <a:r>
                        <a:rPr lang="ru-RU" sz="1200" dirty="0">
                          <a:effectLst/>
                          <a:latin typeface="Arial Narrow" panose="020B0606020202030204" pitchFamily="34" charset="0"/>
                        </a:rPr>
                        <a:t>7</a:t>
                      </a:r>
                      <a:endParaRPr lang="ru-RU" sz="12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931" marR="639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  <a:tab pos="630555" algn="l"/>
                        </a:tabLst>
                      </a:pPr>
                      <a:r>
                        <a:rPr lang="ru-RU" sz="1200" dirty="0" smtClean="0">
                          <a:effectLst/>
                          <a:latin typeface="Arial Narrow" panose="020B0606020202030204" pitchFamily="34" charset="0"/>
                        </a:rPr>
                        <a:t>128,99</a:t>
                      </a:r>
                      <a:endParaRPr lang="ru-RU" sz="12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931" marR="63931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566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  <a:tab pos="630555" algn="l"/>
                        </a:tabLst>
                      </a:pPr>
                      <a:r>
                        <a:rPr lang="ru-RU" sz="1200" dirty="0">
                          <a:effectLst/>
                          <a:latin typeface="Arial Narrow" panose="020B0606020202030204" pitchFamily="34" charset="0"/>
                        </a:rPr>
                        <a:t>- МО «</a:t>
                      </a:r>
                      <a:r>
                        <a:rPr lang="ru-RU" sz="1200" dirty="0" err="1">
                          <a:effectLst/>
                          <a:latin typeface="Arial Narrow" panose="020B0606020202030204" pitchFamily="34" charset="0"/>
                        </a:rPr>
                        <a:t>Мытахский</a:t>
                      </a:r>
                      <a:r>
                        <a:rPr lang="ru-RU" sz="1200" dirty="0">
                          <a:effectLst/>
                          <a:latin typeface="Arial Narrow" panose="020B0606020202030204" pitchFamily="34" charset="0"/>
                        </a:rPr>
                        <a:t> наслег»</a:t>
                      </a:r>
                      <a:endParaRPr lang="ru-RU" sz="12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931" marR="639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  <a:tab pos="630555" algn="l"/>
                        </a:tabLst>
                      </a:pPr>
                      <a:r>
                        <a:rPr lang="ru-RU" sz="1200" dirty="0"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  <a:endParaRPr lang="ru-RU" sz="12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931" marR="639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  <a:tab pos="630555" algn="l"/>
                        </a:tabLst>
                      </a:pPr>
                      <a:r>
                        <a:rPr lang="ru-RU" sz="1200" dirty="0"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  <a:endParaRPr lang="ru-RU" sz="1200" b="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931" marR="63931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566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  <a:tab pos="630555" algn="l"/>
                        </a:tabLst>
                      </a:pPr>
                      <a:r>
                        <a:rPr lang="ru-RU" sz="1200" dirty="0">
                          <a:effectLst/>
                          <a:latin typeface="Arial Narrow" panose="020B0606020202030204" pitchFamily="34" charset="0"/>
                        </a:rPr>
                        <a:t>Всего</a:t>
                      </a:r>
                      <a:endParaRPr lang="ru-RU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931" marR="639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  <a:tab pos="630555" algn="l"/>
                        </a:tabLst>
                      </a:pPr>
                      <a:r>
                        <a:rPr lang="ru-RU" sz="1200" dirty="0">
                          <a:effectLst/>
                          <a:latin typeface="Arial Narrow" panose="020B0606020202030204" pitchFamily="34" charset="0"/>
                        </a:rPr>
                        <a:t>32</a:t>
                      </a:r>
                      <a:endParaRPr lang="ru-RU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931" marR="639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  <a:tab pos="630555" algn="l"/>
                        </a:tabLst>
                      </a:pPr>
                      <a:r>
                        <a:rPr lang="ru-RU" sz="1200" dirty="0">
                          <a:effectLst/>
                          <a:latin typeface="Arial Narrow" panose="020B0606020202030204" pitchFamily="34" charset="0"/>
                        </a:rPr>
                        <a:t>290,62</a:t>
                      </a:r>
                      <a:endParaRPr lang="ru-RU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931" marR="63931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-1" y="146677"/>
            <a:ext cx="9144001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Земельно–имущественные отношения </a:t>
            </a:r>
            <a:endParaRPr lang="ru-RU" sz="2400" b="1" dirty="0">
              <a:ln w="17780" cmpd="sng">
                <a:noFill/>
                <a:prstDash val="solid"/>
                <a:miter lim="800000"/>
              </a:ln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60040" y="714183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Arial Narrow" panose="020B0606020202030204" pitchFamily="34" charset="0"/>
              </a:rPr>
              <a:t>Фонды перераспределения земель сельскохозяйственного назначения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487799" y="3120358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600" b="1" dirty="0"/>
              <a:t>Количество земельных участков предоставленных в соответствии с ФЗ-119 (Дальневосточный гектар), ед.</a:t>
            </a:r>
            <a:endParaRPr lang="ru-RU" sz="16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387699" y="3862789"/>
            <a:ext cx="47332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latin typeface="Century Gothic" panose="020B0502020202020204" pitchFamily="34" charset="0"/>
              </a:rPr>
              <a:t>Всего</a:t>
            </a:r>
            <a:r>
              <a:rPr lang="ru-RU" sz="1200" dirty="0">
                <a:latin typeface="Century Gothic" panose="020B0502020202020204" pitchFamily="34" charset="0"/>
              </a:rPr>
              <a:t> в Горном улусе предоставлено </a:t>
            </a:r>
            <a:r>
              <a:rPr lang="ru-RU" sz="12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254 участка</a:t>
            </a:r>
            <a:r>
              <a:rPr lang="ru-RU" sz="1200" dirty="0" smtClean="0">
                <a:latin typeface="Century Gothic" panose="020B0502020202020204" pitchFamily="34" charset="0"/>
              </a:rPr>
              <a:t>, общей площадью </a:t>
            </a:r>
            <a:r>
              <a:rPr lang="ru-RU" sz="1200" b="1" dirty="0" smtClean="0">
                <a:solidFill>
                  <a:srgbClr val="C00000"/>
                </a:solidFill>
                <a:effectLst>
                  <a:innerShdw blurRad="254000" dist="1155700" dir="6240000">
                    <a:prstClr val="black">
                      <a:alpha val="50000"/>
                    </a:prstClr>
                  </a:inn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329,94кв.м.</a:t>
            </a:r>
            <a:r>
              <a:rPr lang="ru-RU" sz="1200" dirty="0" smtClean="0">
                <a:effectLst>
                  <a:innerShdw blurRad="254000" dist="1155700" dir="6240000">
                    <a:prstClr val="black">
                      <a:alpha val="50000"/>
                    </a:prstClr>
                  </a:inn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200" dirty="0" smtClean="0">
                <a:latin typeface="Century Gothic" panose="020B0502020202020204" pitchFamily="34" charset="0"/>
              </a:rPr>
              <a:t> </a:t>
            </a:r>
            <a:r>
              <a:rPr lang="ru-RU" sz="1200" dirty="0">
                <a:latin typeface="Century Gothic" panose="020B0502020202020204" pitchFamily="34" charset="0"/>
              </a:rPr>
              <a:t>За 2021 год предоставлено  </a:t>
            </a:r>
            <a:r>
              <a:rPr lang="ru-RU" sz="12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42</a:t>
            </a:r>
            <a:r>
              <a:rPr lang="ru-RU" sz="1200" dirty="0">
                <a:latin typeface="Century Gothic" panose="020B0502020202020204" pitchFamily="34" charset="0"/>
              </a:rPr>
              <a:t> земельных участков:</a:t>
            </a:r>
          </a:p>
        </p:txBody>
      </p:sp>
      <p:graphicFrame>
        <p:nvGraphicFramePr>
          <p:cNvPr id="9" name="Объект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9675668"/>
              </p:ext>
            </p:extLst>
          </p:nvPr>
        </p:nvGraphicFramePr>
        <p:xfrm>
          <a:off x="4082628" y="4413592"/>
          <a:ext cx="4896544" cy="2444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4644008" y="651173"/>
            <a:ext cx="38990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dirty="0">
                <a:ln w="11430"/>
                <a:latin typeface="Arial Narrow" panose="020B0606020202030204" pitchFamily="34" charset="0"/>
              </a:rPr>
              <a:t>Земля для многодетных граждан имеющих трех и более детей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66205" y="4576362"/>
            <a:ext cx="381642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be-BY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с.Кэптин, Тонгулах, Дикимдя, Маай проведены комплексные кадастровые  работы. В 2022 году  по итогам республиканского конкурса в с.Асыма, Магарас, Бясь-Кюель будут проведены кадастровые работы.</a:t>
            </a:r>
            <a:endParaRPr lang="ru-RU" sz="1400" dirty="0">
              <a:effectLst/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37903" y="4138286"/>
            <a:ext cx="317266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altLang="ru-RU" sz="1600" b="1" dirty="0">
                <a:latin typeface="Arial Narrow" panose="020B0606020202030204" pitchFamily="34" charset="0"/>
                <a:cs typeface="Utsaah" panose="020B0604020202020204" pitchFamily="34" charset="0"/>
              </a:rPr>
              <a:t>Комплексные кадастровые работы</a:t>
            </a:r>
            <a:endParaRPr lang="ru-RU" altLang="ru-RU" sz="1100" b="1" dirty="0">
              <a:latin typeface="Arial Narrow" panose="020B0606020202030204" pitchFamily="34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407275" y="1801394"/>
            <a:ext cx="9043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40</a:t>
            </a:r>
            <a:endParaRPr lang="ru-RU" sz="20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742583" y="1847561"/>
            <a:ext cx="463780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Земельных участков предоставлено </a:t>
            </a:r>
            <a:r>
              <a:rPr lang="ru-RU" sz="1400" dirty="0">
                <a:latin typeface="Arial Narrow" panose="020B0606020202030204" pitchFamily="34" charset="0"/>
                <a:ea typeface="Times New Roman" panose="02020603050405020304" pitchFamily="18" charset="0"/>
              </a:rPr>
              <a:t>в </a:t>
            </a:r>
            <a:r>
              <a:rPr lang="ru-RU" sz="1400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собственность за 2021г. </a:t>
            </a:r>
            <a:endParaRPr lang="ru-RU" sz="14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42583" y="2160248"/>
            <a:ext cx="41197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Граждан получили сертификат на получение земельного </a:t>
            </a:r>
            <a:r>
              <a:rPr lang="ru-RU" sz="1400" dirty="0">
                <a:latin typeface="Arial Narrow" panose="020B0606020202030204" pitchFamily="34" charset="0"/>
                <a:ea typeface="Times New Roman" panose="02020603050405020304" pitchFamily="18" charset="0"/>
              </a:rPr>
              <a:t>участка в квартале «</a:t>
            </a:r>
            <a:r>
              <a:rPr lang="ru-RU" sz="1400" dirty="0" err="1">
                <a:latin typeface="Arial Narrow" panose="020B0606020202030204" pitchFamily="34" charset="0"/>
                <a:ea typeface="Times New Roman" panose="02020603050405020304" pitchFamily="18" charset="0"/>
              </a:rPr>
              <a:t>Алынах</a:t>
            </a:r>
            <a:r>
              <a:rPr lang="ru-RU" sz="1400" dirty="0">
                <a:latin typeface="Arial Narrow" panose="020B0606020202030204" pitchFamily="34" charset="0"/>
                <a:ea typeface="Times New Roman" panose="02020603050405020304" pitchFamily="18" charset="0"/>
              </a:rPr>
              <a:t>»</a:t>
            </a:r>
            <a:endParaRPr lang="ru-RU" sz="1400" dirty="0"/>
          </a:p>
        </p:txBody>
      </p:sp>
      <p:sp>
        <p:nvSpPr>
          <p:cNvPr id="18" name="TextBox 17"/>
          <p:cNvSpPr txBox="1"/>
          <p:nvPr/>
        </p:nvSpPr>
        <p:spPr>
          <a:xfrm>
            <a:off x="4429024" y="2187291"/>
            <a:ext cx="9043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89</a:t>
            </a:r>
            <a:endParaRPr lang="ru-RU" sz="20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308980" y="1194262"/>
            <a:ext cx="670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255</a:t>
            </a:r>
            <a:endParaRPr lang="ru-RU" sz="20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742583" y="1146237"/>
            <a:ext cx="447342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Arial Narrow" panose="020B0606020202030204" pitchFamily="34" charset="0"/>
              </a:rPr>
              <a:t>Многодетных семей в реестре получателей земельных </a:t>
            </a:r>
          </a:p>
          <a:p>
            <a:r>
              <a:rPr lang="ru-RU" sz="1400" dirty="0" smtClean="0">
                <a:latin typeface="Arial Narrow" panose="020B0606020202030204" pitchFamily="34" charset="0"/>
              </a:rPr>
              <a:t>участков на 01.01.2022, </a:t>
            </a:r>
            <a:r>
              <a:rPr lang="ru-RU" sz="1400" dirty="0">
                <a:latin typeface="Arial Narrow" panose="020B0606020202030204" pitchFamily="34" charset="0"/>
                <a:ea typeface="Times New Roman" panose="02020603050405020304" pitchFamily="18" charset="0"/>
              </a:rPr>
              <a:t>из них состоящих на учете в качестве нуждающихся в жилых помещениях </a:t>
            </a:r>
            <a:r>
              <a:rPr lang="ru-RU" sz="1400" b="1" dirty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56 ед</a:t>
            </a:r>
            <a:r>
              <a:rPr lang="ru-RU" sz="1400" dirty="0">
                <a:latin typeface="Arial Narrow" panose="020B0606020202030204" pitchFamily="34" charset="0"/>
                <a:ea typeface="Times New Roman" panose="02020603050405020304" pitchFamily="18" charset="0"/>
              </a:rPr>
              <a:t>.</a:t>
            </a:r>
            <a:endParaRPr lang="ru-RU" sz="1400" dirty="0">
              <a:latin typeface="Arial Narrow" panose="020B0606020202030204" pitchFamily="34" charset="0"/>
            </a:endParaRPr>
          </a:p>
          <a:p>
            <a:endParaRPr lang="ru-RU" sz="14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4775487" y="2689756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За </a:t>
            </a:r>
            <a:r>
              <a:rPr lang="ru-RU" sz="1400" dirty="0">
                <a:latin typeface="Arial Narrow" panose="020B0606020202030204" pitchFamily="34" charset="0"/>
                <a:ea typeface="Times New Roman" panose="02020603050405020304" pitchFamily="18" charset="0"/>
              </a:rPr>
              <a:t>2022 год в рамках 100 </a:t>
            </a:r>
            <a:r>
              <a:rPr lang="ru-RU" sz="1400" dirty="0" err="1">
                <a:latin typeface="Arial Narrow" panose="020B0606020202030204" pitchFamily="34" charset="0"/>
                <a:ea typeface="Times New Roman" panose="02020603050405020304" pitchFamily="18" charset="0"/>
              </a:rPr>
              <a:t>летия</a:t>
            </a:r>
            <a:r>
              <a:rPr lang="ru-RU" sz="1400" dirty="0">
                <a:latin typeface="Arial Narrow" panose="020B0606020202030204" pitchFamily="34" charset="0"/>
                <a:ea typeface="Times New Roman" panose="02020603050405020304" pitchFamily="18" charset="0"/>
              </a:rPr>
              <a:t> ЯАССР планируется предоставить земельные </a:t>
            </a:r>
            <a:r>
              <a:rPr lang="ru-RU" sz="1400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участки 87 гражданам</a:t>
            </a:r>
            <a:endParaRPr lang="ru-RU" sz="1400" dirty="0">
              <a:latin typeface="Arial Narrow" panose="020B060602020203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459907" y="2694569"/>
            <a:ext cx="9043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87</a:t>
            </a:r>
            <a:endParaRPr lang="ru-RU" sz="20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4220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0" y="260648"/>
            <a:ext cx="9144000" cy="43204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Образование</a:t>
            </a:r>
            <a:endParaRPr lang="ru-RU" sz="2800" b="1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68094" y="806106"/>
            <a:ext cx="25557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  <a:tabLst>
                <a:tab pos="540385" algn="l"/>
              </a:tabLst>
            </a:pPr>
            <a:r>
              <a:rPr lang="ru-RU" sz="1400" dirty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По итогам 2021 года всего обучающихся 2341</a:t>
            </a:r>
            <a:r>
              <a:rPr lang="ru-RU" sz="1400" dirty="0" smtClean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, Показатели </a:t>
            </a:r>
            <a:r>
              <a:rPr lang="ru-RU" sz="1400" dirty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успеваемости по улусу – 99,9</a:t>
            </a:r>
            <a:r>
              <a:rPr lang="ru-RU" sz="1400" dirty="0" smtClean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%, показатели </a:t>
            </a:r>
            <a:r>
              <a:rPr lang="ru-RU" sz="1400" dirty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качества – 56,7%.</a:t>
            </a:r>
            <a:endParaRPr lang="ru-RU" sz="1200" dirty="0">
              <a:solidFill>
                <a:srgbClr val="000000"/>
              </a:solidFill>
              <a:effectLst/>
              <a:latin typeface="Arial Narrow" panose="020B0606020202030204" pitchFamily="34" charset="0"/>
              <a:ea typeface="Times New Roman" panose="02020603050405020304" pitchFamily="18" charset="0"/>
            </a:endParaRPr>
          </a:p>
        </p:txBody>
      </p:sp>
      <p:graphicFrame>
        <p:nvGraphicFramePr>
          <p:cNvPr id="6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8900517"/>
              </p:ext>
            </p:extLst>
          </p:nvPr>
        </p:nvGraphicFramePr>
        <p:xfrm>
          <a:off x="3045453" y="1883034"/>
          <a:ext cx="6084168" cy="782294"/>
        </p:xfrm>
        <a:graphic>
          <a:graphicData uri="http://schemas.openxmlformats.org/drawingml/2006/table">
            <a:tbl>
              <a:tblPr firstRow="1" firstCol="1" bandRow="1">
                <a:tableStyleId>{17292A2E-F333-43FB-9621-5CBBE7FDCDCB}</a:tableStyleId>
              </a:tblPr>
              <a:tblGrid>
                <a:gridCol w="1440160">
                  <a:extLst>
                    <a:ext uri="{9D8B030D-6E8A-4147-A177-3AD203B41FA5}">
                      <a16:colId xmlns:a16="http://schemas.microsoft.com/office/drawing/2014/main" val="2801407622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1647220314"/>
                    </a:ext>
                  </a:extLst>
                </a:gridCol>
                <a:gridCol w="1395180">
                  <a:extLst>
                    <a:ext uri="{9D8B030D-6E8A-4147-A177-3AD203B41FA5}">
                      <a16:colId xmlns:a16="http://schemas.microsoft.com/office/drawing/2014/main" val="2743313627"/>
                    </a:ext>
                  </a:extLst>
                </a:gridCol>
                <a:gridCol w="693052">
                  <a:extLst>
                    <a:ext uri="{9D8B030D-6E8A-4147-A177-3AD203B41FA5}">
                      <a16:colId xmlns:a16="http://schemas.microsoft.com/office/drawing/2014/main" val="3044654963"/>
                    </a:ext>
                  </a:extLst>
                </a:gridCol>
                <a:gridCol w="1187624">
                  <a:extLst>
                    <a:ext uri="{9D8B030D-6E8A-4147-A177-3AD203B41FA5}">
                      <a16:colId xmlns:a16="http://schemas.microsoft.com/office/drawing/2014/main" val="2809251129"/>
                    </a:ext>
                  </a:extLst>
                </a:gridCol>
              </a:tblGrid>
              <a:tr h="52258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Всего выпускников</a:t>
                      </a:r>
                      <a:endParaRPr lang="ru-RU" sz="14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Поступили в </a:t>
                      </a:r>
                      <a:r>
                        <a:rPr lang="ru-RU" sz="1400" dirty="0" err="1">
                          <a:effectLst/>
                        </a:rPr>
                        <a:t>ВВУЗы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endParaRPr lang="ru-RU" sz="14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Поступили в </a:t>
                      </a:r>
                      <a:r>
                        <a:rPr lang="ru-RU" sz="1400" dirty="0" err="1">
                          <a:effectLst/>
                        </a:rPr>
                        <a:t>ССУЗы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endParaRPr lang="ru-RU" sz="14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РА</a:t>
                      </a:r>
                      <a:endParaRPr lang="ru-RU" sz="14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Не поступили</a:t>
                      </a:r>
                      <a:endParaRPr lang="ru-RU" sz="14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334142570"/>
                  </a:ext>
                </a:extLst>
              </a:tr>
              <a:tr h="25970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</a:rPr>
                        <a:t>184</a:t>
                      </a:r>
                      <a:endParaRPr lang="ru-RU" sz="1400" b="1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71 - 39%</a:t>
                      </a:r>
                      <a:endParaRPr lang="ru-RU" sz="1400" b="1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90 – 49%</a:t>
                      </a:r>
                      <a:endParaRPr lang="ru-RU" sz="1400" b="1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11 -6%</a:t>
                      </a:r>
                      <a:endParaRPr lang="ru-RU" sz="1400" b="1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12 -6%</a:t>
                      </a:r>
                      <a:endParaRPr lang="ru-RU" sz="1400" b="1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624733827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-14379" y="1797127"/>
            <a:ext cx="30598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defTabSz="914400">
              <a:defRPr/>
            </a:pPr>
            <a:r>
              <a:rPr lang="ru-RU" sz="1400" dirty="0"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Всего поступило на базе 11 классов в </a:t>
            </a:r>
            <a:r>
              <a:rPr lang="ru-RU" sz="1400" dirty="0" err="1"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ВВУЗы</a:t>
            </a:r>
            <a:r>
              <a:rPr lang="ru-RU" sz="1400" dirty="0"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 и </a:t>
            </a:r>
            <a:r>
              <a:rPr lang="ru-RU" sz="1400" dirty="0" err="1"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ССУЗы</a:t>
            </a:r>
            <a:r>
              <a:rPr lang="ru-RU" sz="1400" dirty="0"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ru-RU" sz="1400" b="1" dirty="0">
                <a:solidFill>
                  <a:srgbClr val="C00000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161 выпускников</a:t>
            </a:r>
            <a:r>
              <a:rPr lang="ru-RU" sz="1400" dirty="0"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, 87%. </a:t>
            </a:r>
          </a:p>
          <a:p>
            <a:pPr lvl="0" algn="just" defTabSz="914400">
              <a:defRPr/>
            </a:pPr>
            <a:r>
              <a:rPr lang="ru-RU" sz="1400" dirty="0"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На базе 9 класса </a:t>
            </a:r>
            <a:r>
              <a:rPr lang="ru-RU" sz="1400" dirty="0" smtClean="0"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14 учащихся</a:t>
            </a:r>
            <a:r>
              <a:rPr lang="ru-RU" sz="1400" dirty="0"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.</a:t>
            </a:r>
          </a:p>
          <a:p>
            <a:pPr lvl="0" algn="just" defTabSz="914400">
              <a:defRPr/>
            </a:pPr>
            <a:r>
              <a:rPr lang="ru-RU" sz="1400" dirty="0"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По целевым местам 13 </a:t>
            </a:r>
            <a:r>
              <a:rPr lang="ru-RU" sz="1400" dirty="0" smtClean="0"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выпускников.</a:t>
            </a:r>
            <a:endParaRPr lang="ru-RU" sz="1400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pic>
        <p:nvPicPr>
          <p:cNvPr id="1026" name="Picture 2" descr="https://xn--90anlffn.xn--80aaccp4ajwpkgbl4lpb.xn--p1ai/upload/iblock/4c1/d917f241334c5273fc7e95cea17a309e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7661" y="3095360"/>
            <a:ext cx="1521854" cy="953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46438" y="2864970"/>
            <a:ext cx="278134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200" dirty="0" smtClean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ЕГЭ – 97 выпускников (из 184) </a:t>
            </a:r>
          </a:p>
          <a:p>
            <a:pPr algn="just">
              <a:spcAft>
                <a:spcPts val="0"/>
              </a:spcAft>
            </a:pPr>
            <a:r>
              <a:rPr lang="ru-RU" sz="1200" dirty="0" smtClean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Средний </a:t>
            </a:r>
            <a:r>
              <a:rPr lang="ru-RU" sz="1200" dirty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балл по русскому языку </a:t>
            </a:r>
            <a:r>
              <a:rPr lang="ru-RU" sz="1200" dirty="0" smtClean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200" b="1" dirty="0" smtClean="0">
                <a:solidFill>
                  <a:srgbClr val="C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67,5б</a:t>
            </a:r>
            <a:r>
              <a:rPr lang="ru-RU" sz="1200" b="1" dirty="0" smtClean="0">
                <a:solidFill>
                  <a:srgbClr val="C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.(2020 – 63,3б)</a:t>
            </a:r>
            <a:r>
              <a:rPr lang="ru-RU" sz="1200" dirty="0" smtClean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smtClean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200" dirty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математике – </a:t>
            </a:r>
            <a:r>
              <a:rPr lang="ru-RU" sz="1200" b="1" dirty="0">
                <a:solidFill>
                  <a:srgbClr val="C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54,9 </a:t>
            </a:r>
            <a:r>
              <a:rPr lang="ru-RU" sz="1200" b="1" dirty="0" smtClean="0">
                <a:solidFill>
                  <a:srgbClr val="C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 (2020 – 40,9б.). </a:t>
            </a:r>
            <a:endParaRPr lang="ru-RU" sz="1200" b="1" dirty="0" smtClean="0">
              <a:solidFill>
                <a:srgbClr val="C00000"/>
              </a:solidFill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b="1" dirty="0" smtClean="0">
                <a:solidFill>
                  <a:srgbClr val="C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100 баллов </a:t>
            </a:r>
            <a:r>
              <a:rPr lang="ru-RU" sz="1200" dirty="0" smtClean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Федорова Валерия (БУГ) по литературе</a:t>
            </a:r>
            <a:r>
              <a:rPr lang="ru-RU" sz="12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smtClean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учитель </a:t>
            </a:r>
            <a:r>
              <a:rPr lang="ru-RU" sz="1200" dirty="0" err="1" smtClean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Леверьева</a:t>
            </a:r>
            <a:r>
              <a:rPr lang="ru-RU" sz="1200" dirty="0" smtClean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Е.С.</a:t>
            </a:r>
          </a:p>
          <a:p>
            <a:pPr algn="just"/>
            <a:r>
              <a:rPr lang="ru-RU" sz="1200" dirty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ОГЭ – </a:t>
            </a:r>
            <a:r>
              <a:rPr lang="ru-RU" sz="1200" dirty="0" smtClean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161 учащихся </a:t>
            </a:r>
            <a:r>
              <a:rPr lang="ru-RU" sz="1200" dirty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(из 181</a:t>
            </a:r>
            <a:r>
              <a:rPr lang="ru-RU" sz="1200" dirty="0" smtClean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ГВЭ – 20уч.</a:t>
            </a:r>
            <a:endParaRPr lang="ru-RU" sz="1200" dirty="0">
              <a:solidFill>
                <a:srgbClr val="000000"/>
              </a:solidFill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6" descr="🥈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6211" y="3823491"/>
            <a:ext cx="441616" cy="421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🥇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4551" y="3190149"/>
            <a:ext cx="424936" cy="405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166094" y="3243706"/>
            <a:ext cx="12570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16 выпускников</a:t>
            </a:r>
            <a:endParaRPr lang="ru-RU" sz="1400" dirty="0">
              <a:latin typeface="Arial Narrow" panose="020B060602020203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225406" y="3890484"/>
            <a:ext cx="113845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4 выпускника </a:t>
            </a:r>
            <a:endParaRPr lang="ru-RU" sz="1400" dirty="0">
              <a:latin typeface="Arial Narrow" panose="020B060602020203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402285" y="2908891"/>
            <a:ext cx="238558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«За особые успехи в обучении»</a:t>
            </a:r>
            <a:endParaRPr lang="ru-RU" sz="1400" dirty="0">
              <a:latin typeface="Arial Narrow" panose="020B060602020203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650392" y="3530444"/>
            <a:ext cx="183095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«За успехи в обучении»</a:t>
            </a:r>
            <a:endParaRPr lang="ru-RU" sz="1400" dirty="0">
              <a:latin typeface="Arial Narrow" panose="020B0606020202030204" pitchFamily="34" charset="0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0871001"/>
              </p:ext>
            </p:extLst>
          </p:nvPr>
        </p:nvGraphicFramePr>
        <p:xfrm>
          <a:off x="5801107" y="3052907"/>
          <a:ext cx="3240359" cy="1242314"/>
        </p:xfrm>
        <a:graphic>
          <a:graphicData uri="http://schemas.openxmlformats.org/drawingml/2006/table">
            <a:tbl>
              <a:tblPr firstRow="1" firstCol="1" bandRow="1">
                <a:tableStyleId>{17292A2E-F333-43FB-9621-5CBBE7FDCDCB}</a:tableStyleId>
              </a:tblPr>
              <a:tblGrid>
                <a:gridCol w="2376264">
                  <a:extLst>
                    <a:ext uri="{9D8B030D-6E8A-4147-A177-3AD203B41FA5}">
                      <a16:colId xmlns:a16="http://schemas.microsoft.com/office/drawing/2014/main" val="2192522410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532069114"/>
                    </a:ext>
                  </a:extLst>
                </a:gridCol>
                <a:gridCol w="432047">
                  <a:extLst>
                    <a:ext uri="{9D8B030D-6E8A-4147-A177-3AD203B41FA5}">
                      <a16:colId xmlns:a16="http://schemas.microsoft.com/office/drawing/2014/main" val="1209053773"/>
                    </a:ext>
                  </a:extLst>
                </a:gridCol>
              </a:tblGrid>
              <a:tr h="12231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Arial Narrow" panose="020B0606020202030204" pitchFamily="34" charset="0"/>
                        </a:rPr>
                        <a:t>Года</a:t>
                      </a:r>
                      <a:endParaRPr lang="ru-RU" sz="1000" b="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Arial Narrow" panose="020B0606020202030204" pitchFamily="34" charset="0"/>
                        </a:rPr>
                        <a:t>2020</a:t>
                      </a:r>
                      <a:endParaRPr lang="ru-RU" sz="1000" b="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Arial Narrow" panose="020B0606020202030204" pitchFamily="34" charset="0"/>
                        </a:rPr>
                        <a:t>2021</a:t>
                      </a:r>
                      <a:endParaRPr lang="ru-RU" sz="1000" b="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195313803"/>
                  </a:ext>
                </a:extLst>
              </a:tr>
              <a:tr h="14434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Arial Narrow" panose="020B0606020202030204" pitchFamily="34" charset="0"/>
                        </a:rPr>
                        <a:t>Количество участников регионального </a:t>
                      </a:r>
                      <a:r>
                        <a:rPr lang="ru-RU" sz="1000" b="0" dirty="0" smtClean="0">
                          <a:effectLst/>
                          <a:latin typeface="Arial Narrow" panose="020B0606020202030204" pitchFamily="34" charset="0"/>
                        </a:rPr>
                        <a:t>этапа</a:t>
                      </a:r>
                      <a:endParaRPr lang="ru-RU" sz="1000" b="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Arial Narrow" panose="020B0606020202030204" pitchFamily="34" charset="0"/>
                        </a:rPr>
                        <a:t>28</a:t>
                      </a:r>
                      <a:endParaRPr lang="ru-RU" sz="1000" b="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Arial Narrow" panose="020B0606020202030204" pitchFamily="34" charset="0"/>
                        </a:rPr>
                        <a:t>35</a:t>
                      </a:r>
                      <a:endParaRPr lang="ru-RU" sz="1000" b="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883150495"/>
                  </a:ext>
                </a:extLst>
              </a:tr>
              <a:tr h="25516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Arial Narrow" panose="020B0606020202030204" pitchFamily="34" charset="0"/>
                        </a:rPr>
                        <a:t>Количество победителей и призеров </a:t>
                      </a:r>
                      <a:r>
                        <a:rPr lang="ru-RU" sz="1000" b="0" dirty="0" smtClean="0">
                          <a:effectLst/>
                          <a:latin typeface="Arial Narrow" panose="020B0606020202030204" pitchFamily="34" charset="0"/>
                        </a:rPr>
                        <a:t>регионального этапа</a:t>
                      </a:r>
                      <a:endParaRPr lang="ru-RU" sz="1000" b="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Arial Narrow" panose="020B0606020202030204" pitchFamily="34" charset="0"/>
                        </a:rPr>
                        <a:t>3</a:t>
                      </a:r>
                      <a:endParaRPr lang="ru-RU" sz="1000" b="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Arial Narrow" panose="020B0606020202030204" pitchFamily="34" charset="0"/>
                        </a:rPr>
                        <a:t>5</a:t>
                      </a:r>
                      <a:endParaRPr lang="ru-RU" sz="1000" b="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689618852"/>
                  </a:ext>
                </a:extLst>
              </a:tr>
              <a:tr h="25516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Arial Narrow" panose="020B0606020202030204" pitchFamily="34" charset="0"/>
                        </a:rPr>
                        <a:t>% победителей и призеров </a:t>
                      </a:r>
                      <a:r>
                        <a:rPr lang="ru-RU" sz="1000" b="0" dirty="0" smtClean="0">
                          <a:effectLst/>
                          <a:latin typeface="Arial Narrow" panose="020B0606020202030204" pitchFamily="34" charset="0"/>
                        </a:rPr>
                        <a:t>регионального этапа</a:t>
                      </a:r>
                      <a:endParaRPr lang="ru-RU" sz="1000" b="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Arial Narrow" panose="020B0606020202030204" pitchFamily="34" charset="0"/>
                        </a:rPr>
                        <a:t>10,7%</a:t>
                      </a:r>
                      <a:endParaRPr lang="ru-RU" sz="1000" b="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Arial Narrow" panose="020B0606020202030204" pitchFamily="34" charset="0"/>
                        </a:rPr>
                        <a:t>14,2%</a:t>
                      </a:r>
                      <a:endParaRPr lang="ru-RU" sz="1000" b="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072699315"/>
                  </a:ext>
                </a:extLst>
              </a:tr>
              <a:tr h="25516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Arial Narrow" panose="020B0606020202030204" pitchFamily="34" charset="0"/>
                        </a:rPr>
                        <a:t>Количество участников заключительного </a:t>
                      </a:r>
                      <a:r>
                        <a:rPr lang="ru-RU" sz="1000" b="0" dirty="0" smtClean="0">
                          <a:effectLst/>
                          <a:latin typeface="Arial Narrow" panose="020B0606020202030204" pitchFamily="34" charset="0"/>
                        </a:rPr>
                        <a:t>этапа</a:t>
                      </a:r>
                      <a:endParaRPr lang="ru-RU" sz="1000" b="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  <a:endParaRPr lang="ru-RU" sz="1000" b="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  <a:endParaRPr lang="ru-RU" sz="1000" b="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276635067"/>
                  </a:ext>
                </a:extLst>
              </a:tr>
            </a:tbl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6161147" y="2784430"/>
            <a:ext cx="257314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</a:rPr>
              <a:t>Итоги регионального этапа </a:t>
            </a:r>
            <a:r>
              <a:rPr lang="ru-RU" sz="1400" b="1" dirty="0" err="1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</a:rPr>
              <a:t>ВсОШ</a:t>
            </a:r>
            <a:endParaRPr lang="ru-RU" sz="14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704661" y="4301670"/>
            <a:ext cx="334418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Реализация национальных проектов </a:t>
            </a:r>
            <a:endParaRPr lang="ru-RU" sz="1600" dirty="0">
              <a:solidFill>
                <a:srgbClr val="0020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083760" y="4587660"/>
            <a:ext cx="20676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Всего по улусу созданы в 7 школах. В </a:t>
            </a:r>
            <a:r>
              <a:rPr lang="ru-RU" sz="1200" dirty="0">
                <a:latin typeface="Arial Narrow" panose="020B0606020202030204" pitchFamily="34" charset="0"/>
                <a:cs typeface="Times New Roman" panose="02020603050405020304" pitchFamily="18" charset="0"/>
              </a:rPr>
              <a:t>2021 году открылись</a:t>
            </a:r>
            <a:endParaRPr lang="ru-RU" sz="1200" dirty="0" smtClean="0"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r>
              <a:rPr lang="ru-RU" sz="12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МБОУ </a:t>
            </a:r>
            <a:r>
              <a:rPr lang="ru-RU" sz="1200" dirty="0">
                <a:latin typeface="Arial Narrow" panose="020B0606020202030204" pitchFamily="34" charset="0"/>
                <a:cs typeface="Times New Roman" panose="02020603050405020304" pitchFamily="18" charset="0"/>
              </a:rPr>
              <a:t>«</a:t>
            </a:r>
            <a:r>
              <a:rPr lang="ru-RU" sz="1200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Ертская</a:t>
            </a:r>
            <a:r>
              <a:rPr lang="ru-RU" sz="1200" dirty="0">
                <a:latin typeface="Arial Narrow" panose="020B0606020202030204" pitchFamily="34" charset="0"/>
                <a:cs typeface="Times New Roman" panose="02020603050405020304" pitchFamily="18" charset="0"/>
              </a:rPr>
              <a:t> СОШ им. С.И. Тарасова», </a:t>
            </a:r>
            <a:endParaRPr lang="ru-RU" sz="1200" dirty="0" smtClean="0"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r>
              <a:rPr lang="ru-RU" sz="12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МБОУ </a:t>
            </a:r>
            <a:r>
              <a:rPr lang="ru-RU" sz="1200" dirty="0">
                <a:latin typeface="Arial Narrow" panose="020B0606020202030204" pitchFamily="34" charset="0"/>
                <a:cs typeface="Times New Roman" panose="02020603050405020304" pitchFamily="18" charset="0"/>
              </a:rPr>
              <a:t>«БУГ», </a:t>
            </a:r>
            <a:endParaRPr lang="ru-RU" sz="1200" dirty="0" smtClean="0"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r>
              <a:rPr lang="ru-RU" sz="12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МБОУ </a:t>
            </a:r>
            <a:r>
              <a:rPr lang="ru-RU" sz="1200" dirty="0">
                <a:latin typeface="Arial Narrow" panose="020B0606020202030204" pitchFamily="34" charset="0"/>
                <a:cs typeface="Times New Roman" panose="02020603050405020304" pitchFamily="18" charset="0"/>
              </a:rPr>
              <a:t>«Кировская СОШ» </a:t>
            </a:r>
            <a:endParaRPr lang="ru-RU" sz="1200" dirty="0">
              <a:latin typeface="Arial Narrow" panose="020B0606020202030204" pitchFamily="34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16" y="4844352"/>
            <a:ext cx="1080120" cy="534265"/>
          </a:xfrm>
          <a:prstGeom prst="rect">
            <a:avLst/>
          </a:prstGeom>
        </p:spPr>
      </p:pic>
      <p:pic>
        <p:nvPicPr>
          <p:cNvPr id="1028" name="Picture 4" descr="https://www.gbuggt.ru/wp-content/uploads/2020/08/bez-imeni-2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533"/>
          <a:stretch/>
        </p:blipFill>
        <p:spPr bwMode="auto">
          <a:xfrm>
            <a:off x="2928153" y="4853010"/>
            <a:ext cx="664022" cy="686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56644" y="4587660"/>
            <a:ext cx="627717" cy="1255268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6625093" y="4679992"/>
            <a:ext cx="25267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Проведены </a:t>
            </a:r>
            <a:r>
              <a:rPr lang="ru-RU" sz="1200" dirty="0">
                <a:latin typeface="Arial Narrow" panose="020B0606020202030204" pitchFamily="34" charset="0"/>
                <a:cs typeface="Times New Roman" panose="02020603050405020304" pitchFamily="18" charset="0"/>
              </a:rPr>
              <a:t>капитальные ремонты спортивных залов в МБОУ «</a:t>
            </a:r>
            <a:r>
              <a:rPr lang="ru-RU" sz="1200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Магарасская</a:t>
            </a:r>
            <a:r>
              <a:rPr lang="ru-RU" sz="1200" dirty="0">
                <a:latin typeface="Arial Narrow" panose="020B0606020202030204" pitchFamily="34" charset="0"/>
                <a:cs typeface="Times New Roman" panose="02020603050405020304" pitchFamily="18" charset="0"/>
              </a:rPr>
              <a:t> СОШ им. </a:t>
            </a:r>
            <a:r>
              <a:rPr lang="ru-RU" sz="1200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Л.Н.Харитонова</a:t>
            </a:r>
            <a:r>
              <a:rPr lang="ru-RU" sz="1200" dirty="0">
                <a:latin typeface="Arial Narrow" panose="020B0606020202030204" pitchFamily="34" charset="0"/>
                <a:cs typeface="Times New Roman" panose="02020603050405020304" pitchFamily="18" charset="0"/>
              </a:rPr>
              <a:t>», «БСОШ с УИОП </a:t>
            </a:r>
            <a:r>
              <a:rPr lang="ru-RU" sz="1200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им.А.Н.Осипова</a:t>
            </a:r>
            <a:r>
              <a:rPr lang="ru-RU" sz="1200" dirty="0">
                <a:latin typeface="Arial Narrow" panose="020B0606020202030204" pitchFamily="34" charset="0"/>
                <a:cs typeface="Times New Roman" panose="02020603050405020304" pitchFamily="18" charset="0"/>
              </a:rPr>
              <a:t>». </a:t>
            </a:r>
            <a:endParaRPr lang="ru-RU" sz="1200" dirty="0">
              <a:latin typeface="Arial Narrow" panose="020B0606020202030204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555870" y="4753126"/>
            <a:ext cx="240077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ФП «Цифровая </a:t>
            </a:r>
            <a:r>
              <a:rPr lang="ru-RU" sz="12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образовательная среда» реализуется в МБОУ «БУГ». в 2021 году открыты в МБОУ «Кировской СОШ</a:t>
            </a:r>
            <a:r>
              <a:rPr lang="ru-RU" sz="1200" dirty="0" smtClean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», «</a:t>
            </a:r>
            <a:r>
              <a:rPr lang="ru-RU" sz="1200" dirty="0" err="1" smtClean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Магарасская</a:t>
            </a:r>
            <a:r>
              <a:rPr lang="ru-RU" sz="1200" dirty="0" smtClean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СОШ им. </a:t>
            </a:r>
            <a:r>
              <a:rPr lang="ru-RU" sz="1200" dirty="0" err="1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Л.Н.Харитонова</a:t>
            </a:r>
            <a:r>
              <a:rPr lang="ru-RU" sz="12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ru-RU" sz="1200" dirty="0">
              <a:latin typeface="Arial Narrow" panose="020B0606020202030204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151380" y="806106"/>
            <a:ext cx="239452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r>
              <a:rPr lang="ru-RU" sz="1400" dirty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исленность детей в возрасте от 0 до 7 </a:t>
            </a:r>
            <a:r>
              <a:rPr lang="ru-RU" sz="1400" dirty="0" smtClean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лет - 1242 </a:t>
            </a:r>
            <a:r>
              <a:rPr lang="ru-RU" sz="1400" dirty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детей</a:t>
            </a:r>
            <a:endParaRPr lang="ru-RU" sz="1400" dirty="0">
              <a:latin typeface="Arial Narrow" panose="020B0606020202030204" pitchFamily="34" charset="0"/>
            </a:endParaRPr>
          </a:p>
          <a:p>
            <a:pPr algn="just"/>
            <a:r>
              <a:rPr lang="ru-RU" sz="1400" dirty="0" smtClean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Количество не </a:t>
            </a:r>
            <a:r>
              <a:rPr lang="ru-RU" sz="14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устроенных детей (очередность) в </a:t>
            </a:r>
            <a:r>
              <a:rPr lang="ru-RU" sz="1400" dirty="0" smtClean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ДОУ -116</a:t>
            </a:r>
            <a:endParaRPr lang="ru-RU" sz="1400" dirty="0">
              <a:latin typeface="Arial Narrow" panose="020B0606020202030204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801107" y="806105"/>
            <a:ext cx="334289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системе дополнительного образования действуют 3 </a:t>
            </a:r>
            <a:r>
              <a:rPr lang="ru-RU" sz="1400" dirty="0" smtClean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учреждения. </a:t>
            </a:r>
            <a:r>
              <a:rPr lang="ru-RU" sz="1400" dirty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31.12.2021г численность детей в возрасте от 7 до 18 лет, охваченных </a:t>
            </a:r>
            <a:r>
              <a:rPr lang="ru-RU" sz="1400" dirty="0" smtClean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 - </a:t>
            </a:r>
            <a:r>
              <a:rPr lang="ru-RU" sz="1400" dirty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1725 </a:t>
            </a:r>
            <a:r>
              <a:rPr lang="ru-RU" sz="1400" dirty="0" smtClean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детей (73%)</a:t>
            </a:r>
            <a:endParaRPr lang="ru-RU" sz="1400" dirty="0">
              <a:latin typeface="Arial Narrow" panose="020B0606020202030204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1083760" y="5881692"/>
            <a:ext cx="307489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2021 году открыт ИТ-центр «</a:t>
            </a:r>
            <a:r>
              <a:rPr lang="ru-RU" sz="1200" dirty="0" err="1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Аймакс</a:t>
            </a:r>
            <a:r>
              <a:rPr lang="ru-RU" sz="1200" dirty="0" smtClean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на </a:t>
            </a:r>
            <a:r>
              <a:rPr lang="ru-RU" sz="12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базе МБОУ «БСОШ им. С.П. Данилова» в с. Бердигестях, </a:t>
            </a:r>
            <a:r>
              <a:rPr lang="ru-RU" sz="12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первые IT - класса в 4 школах и 4 </a:t>
            </a:r>
            <a:r>
              <a:rPr lang="en-US" sz="12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</a:t>
            </a:r>
            <a:r>
              <a:rPr lang="ru-RU" sz="12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группы в МБУ ДО «ЦДО им. </a:t>
            </a:r>
            <a:r>
              <a:rPr lang="ru-RU" sz="1200" dirty="0" err="1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Л.Е.Лукиной</a:t>
            </a:r>
            <a:endParaRPr lang="ru-RU" sz="1200" dirty="0">
              <a:latin typeface="Arial Narrow" panose="020B0606020202030204" pitchFamily="34" charset="0"/>
            </a:endParaRPr>
          </a:p>
        </p:txBody>
      </p:sp>
      <p:pic>
        <p:nvPicPr>
          <p:cNvPr id="1032" name="Picture 8" descr="https://logosave.com/images/large/5/IT-logo.gi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476" y="5999223"/>
            <a:ext cx="649284" cy="649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165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0" y="401494"/>
            <a:ext cx="9144000" cy="432048"/>
          </a:xfrm>
          <a:prstGeom prst="rect">
            <a:avLst/>
          </a:prstGeom>
          <a:solidFill>
            <a:schemeClr val="accent6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Культура</a:t>
            </a:r>
            <a:endParaRPr lang="ru-RU" sz="2800" b="1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348" y="3997894"/>
            <a:ext cx="792088" cy="874286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>
            <a:off x="1277332" y="3957984"/>
            <a:ext cx="333196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>
                <a:latin typeface="Arial Narrow" panose="020B0606020202030204" pitchFamily="34" charset="0"/>
              </a:rPr>
              <a:t>Модернизация Детской модельной библиотеки в рамках ФП «Культурная </a:t>
            </a:r>
            <a:r>
              <a:rPr lang="ru-RU" sz="1400" dirty="0">
                <a:latin typeface="Arial Narrow" panose="020B0606020202030204" pitchFamily="34" charset="0"/>
              </a:rPr>
              <a:t>среда» Национального проекта «Культура</a:t>
            </a:r>
            <a:r>
              <a:rPr lang="ru-RU" sz="1400" dirty="0" smtClean="0">
                <a:latin typeface="Arial Narrow" panose="020B0606020202030204" pitchFamily="34" charset="0"/>
              </a:rPr>
              <a:t>» на </a:t>
            </a:r>
            <a:br>
              <a:rPr lang="ru-RU" sz="1400" dirty="0" smtClean="0">
                <a:latin typeface="Arial Narrow" panose="020B0606020202030204" pitchFamily="34" charset="0"/>
              </a:rPr>
            </a:br>
            <a:r>
              <a:rPr lang="ru-RU" sz="1400" dirty="0" smtClean="0">
                <a:latin typeface="Arial Narrow" panose="020B0606020202030204" pitchFamily="34" charset="0"/>
              </a:rPr>
              <a:t>5 000,0 </a:t>
            </a:r>
            <a:r>
              <a:rPr lang="ru-RU" sz="1400" dirty="0" err="1" smtClean="0">
                <a:latin typeface="Arial Narrow" panose="020B0606020202030204" pitchFamily="34" charset="0"/>
              </a:rPr>
              <a:t>тыс.руб</a:t>
            </a:r>
            <a:r>
              <a:rPr lang="ru-RU" sz="1400" dirty="0" smtClean="0">
                <a:latin typeface="Arial Narrow" panose="020B0606020202030204" pitchFamily="34" charset="0"/>
              </a:rPr>
              <a:t>. </a:t>
            </a:r>
            <a:endParaRPr lang="ru-RU" sz="1400" dirty="0">
              <a:latin typeface="Arial Narrow" panose="020B0606020202030204" pitchFamily="34" charset="0"/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024" y="1283240"/>
            <a:ext cx="677987" cy="1034454"/>
          </a:xfrm>
          <a:prstGeom prst="rect">
            <a:avLst/>
          </a:prstGeom>
        </p:spPr>
      </p:pic>
      <p:sp>
        <p:nvSpPr>
          <p:cNvPr id="25" name="Прямоугольник 24"/>
          <p:cNvSpPr/>
          <p:nvPr/>
        </p:nvSpPr>
        <p:spPr>
          <a:xfrm>
            <a:off x="5508104" y="1292182"/>
            <a:ext cx="385192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БДШИ </a:t>
            </a:r>
            <a:r>
              <a:rPr lang="ru-RU" sz="1400" dirty="0" smtClean="0">
                <a:latin typeface="Arial Narrow" panose="020B0606020202030204" pitchFamily="34" charset="0"/>
              </a:rPr>
              <a:t>оснащена музыкальными инструментами, оборудованиями </a:t>
            </a:r>
            <a:r>
              <a:rPr lang="ru-RU" sz="1400" dirty="0">
                <a:latin typeface="Arial Narrow" panose="020B0606020202030204" pitchFamily="34" charset="0"/>
              </a:rPr>
              <a:t>и </a:t>
            </a:r>
            <a:r>
              <a:rPr lang="ru-RU" sz="1400" dirty="0" smtClean="0">
                <a:latin typeface="Arial Narrow" panose="020B0606020202030204" pitchFamily="34" charset="0"/>
              </a:rPr>
              <a:t>учебными методическими пособиями в рамках ФП «Культурная </a:t>
            </a:r>
            <a:r>
              <a:rPr lang="ru-RU" sz="1400" dirty="0">
                <a:latin typeface="Arial Narrow" panose="020B0606020202030204" pitchFamily="34" charset="0"/>
              </a:rPr>
              <a:t>среда» национального проекта  «Культура» </a:t>
            </a:r>
            <a:r>
              <a:rPr lang="ru-RU" sz="1400" dirty="0" smtClean="0">
                <a:latin typeface="Arial Narrow" panose="020B0606020202030204" pitchFamily="34" charset="0"/>
              </a:rPr>
              <a:t>на сумму – </a:t>
            </a:r>
            <a:br>
              <a:rPr lang="ru-RU" sz="1400" dirty="0" smtClean="0">
                <a:latin typeface="Arial Narrow" panose="020B0606020202030204" pitchFamily="34" charset="0"/>
              </a:rPr>
            </a:br>
            <a:r>
              <a:rPr lang="ru-RU" sz="1400" dirty="0" smtClean="0">
                <a:latin typeface="Arial Narrow" panose="020B0606020202030204" pitchFamily="34" charset="0"/>
              </a:rPr>
              <a:t>4 </a:t>
            </a:r>
            <a:r>
              <a:rPr lang="ru-RU" sz="1400" dirty="0">
                <a:latin typeface="Arial Narrow" panose="020B0606020202030204" pitchFamily="34" charset="0"/>
              </a:rPr>
              <a:t>270,40 </a:t>
            </a:r>
            <a:r>
              <a:rPr lang="ru-RU" sz="1400" dirty="0" err="1">
                <a:latin typeface="Arial Narrow" panose="020B0606020202030204" pitchFamily="34" charset="0"/>
              </a:rPr>
              <a:t>тыс.руб</a:t>
            </a:r>
            <a:r>
              <a:rPr lang="ru-RU" sz="1400" dirty="0">
                <a:latin typeface="Arial Narrow" panose="020B0606020202030204" pitchFamily="34" charset="0"/>
              </a:rPr>
              <a:t>. </a:t>
            </a:r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5753" y="3856146"/>
            <a:ext cx="934207" cy="1025148"/>
          </a:xfrm>
          <a:prstGeom prst="rect">
            <a:avLst/>
          </a:prstGeom>
        </p:spPr>
      </p:pic>
      <p:sp>
        <p:nvSpPr>
          <p:cNvPr id="34" name="Прямоугольник 33"/>
          <p:cNvSpPr/>
          <p:nvPr/>
        </p:nvSpPr>
        <p:spPr>
          <a:xfrm>
            <a:off x="5612260" y="3905253"/>
            <a:ext cx="352003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>
                <a:latin typeface="Arial Narrow" panose="020B0606020202030204" pitchFamily="34" charset="0"/>
              </a:rPr>
              <a:t>Укреплена – материально техническая база </a:t>
            </a:r>
            <a:r>
              <a:rPr lang="ru-RU" sz="1400" b="1" dirty="0">
                <a:solidFill>
                  <a:srgbClr val="002060"/>
                </a:solidFill>
                <a:latin typeface="Arial Narrow" panose="020B0606020202030204" pitchFamily="34" charset="0"/>
              </a:rPr>
              <a:t>МАУ «Центр Духовности имени Семена и </a:t>
            </a:r>
            <a:r>
              <a:rPr lang="ru-RU" sz="1400" b="1" dirty="0" err="1">
                <a:solidFill>
                  <a:srgbClr val="002060"/>
                </a:solidFill>
                <a:latin typeface="Arial Narrow" panose="020B0606020202030204" pitchFamily="34" charset="0"/>
              </a:rPr>
              <a:t>Софрона</a:t>
            </a:r>
            <a:r>
              <a:rPr lang="ru-RU" sz="1400" b="1" dirty="0">
                <a:solidFill>
                  <a:srgbClr val="002060"/>
                </a:solidFill>
                <a:latin typeface="Arial Narrow" panose="020B0606020202030204" pitchFamily="34" charset="0"/>
              </a:rPr>
              <a:t> </a:t>
            </a:r>
            <a:r>
              <a:rPr lang="ru-RU" sz="14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Даниловых» </a:t>
            </a:r>
            <a:r>
              <a:rPr lang="ru-RU" sz="1400" dirty="0" smtClean="0">
                <a:latin typeface="Arial Narrow" panose="020B0606020202030204" pitchFamily="34" charset="0"/>
              </a:rPr>
              <a:t>на сумму – 1 729,62 </a:t>
            </a:r>
            <a:r>
              <a:rPr lang="ru-RU" sz="1400" dirty="0" err="1" smtClean="0">
                <a:latin typeface="Arial Narrow" panose="020B0606020202030204" pitchFamily="34" charset="0"/>
              </a:rPr>
              <a:t>тыс.руб</a:t>
            </a:r>
            <a:r>
              <a:rPr lang="ru-RU" sz="1400" dirty="0" smtClean="0">
                <a:latin typeface="Arial Narrow" panose="020B0606020202030204" pitchFamily="34" charset="0"/>
              </a:rPr>
              <a:t>.</a:t>
            </a:r>
            <a:endParaRPr lang="ru-RU" sz="1400" dirty="0">
              <a:latin typeface="Arial Narrow" panose="020B0606020202030204" pitchFamily="34" charset="0"/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8038" y="1326236"/>
            <a:ext cx="899947" cy="1092792"/>
          </a:xfrm>
          <a:prstGeom prst="rect">
            <a:avLst/>
          </a:prstGeom>
        </p:spPr>
      </p:pic>
      <p:sp>
        <p:nvSpPr>
          <p:cNvPr id="32" name="Прямоугольник 31"/>
          <p:cNvSpPr/>
          <p:nvPr/>
        </p:nvSpPr>
        <p:spPr>
          <a:xfrm>
            <a:off x="1259632" y="1345518"/>
            <a:ext cx="3486299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latin typeface="Arial Narrow" panose="020B0606020202030204" pitchFamily="34" charset="0"/>
                <a:ea typeface="Times New Roman" panose="02020603050405020304" pitchFamily="18" charset="0"/>
              </a:rPr>
              <a:t>По результатам 2021 года лучшим Управлением культуры в центральной группе районов </a:t>
            </a:r>
            <a:r>
              <a:rPr lang="ru-RU" sz="1400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РС </a:t>
            </a:r>
            <a:r>
              <a:rPr lang="ru-RU" sz="1400" dirty="0">
                <a:latin typeface="Arial Narrow" panose="020B0606020202030204" pitchFamily="34" charset="0"/>
                <a:ea typeface="Times New Roman" panose="02020603050405020304" pitchFamily="18" charset="0"/>
              </a:rPr>
              <a:t>(</a:t>
            </a:r>
            <a:r>
              <a:rPr lang="ru-RU" sz="1400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Я) </a:t>
            </a:r>
            <a:r>
              <a:rPr lang="ru-RU" sz="1400" dirty="0">
                <a:latin typeface="Arial Narrow" panose="020B0606020202030204" pitchFamily="34" charset="0"/>
                <a:ea typeface="Times New Roman" panose="02020603050405020304" pitchFamily="18" charset="0"/>
              </a:rPr>
              <a:t>признано </a:t>
            </a:r>
            <a:r>
              <a:rPr lang="ru-RU" sz="1400" b="1" dirty="0">
                <a:solidFill>
                  <a:srgbClr val="C00000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МКУ "Управление культуры и духовного развития МР "Горный улус"</a:t>
            </a:r>
            <a:endParaRPr lang="ru-RU" sz="14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1349252" y="5237247"/>
            <a:ext cx="32683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В г. Якутск</a:t>
            </a:r>
            <a:r>
              <a:rPr lang="sah-RU" sz="1400" dirty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е</a:t>
            </a:r>
            <a:r>
              <a:rPr lang="ru-RU" sz="1400" dirty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 открыт памятник народным писателям Семену и </a:t>
            </a:r>
            <a:r>
              <a:rPr lang="ru-RU" sz="1400" dirty="0" err="1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Софрону</a:t>
            </a:r>
            <a:r>
              <a:rPr lang="ru-RU" sz="1400" dirty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 Даниловым. </a:t>
            </a:r>
            <a:endParaRPr lang="ru-RU" sz="1400" dirty="0">
              <a:latin typeface="Arial Narrow" panose="020B0606020202030204" pitchFamily="34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5652120" y="5193229"/>
            <a:ext cx="32683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 smtClean="0">
                <a:solidFill>
                  <a:srgbClr val="C00000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59 тыс. </a:t>
            </a:r>
            <a:r>
              <a:rPr lang="ru-RU" sz="1400" dirty="0" smtClean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посещений культурно-досуговых мероприятий</a:t>
            </a:r>
            <a:r>
              <a:rPr lang="ru-RU" sz="1400" dirty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 </a:t>
            </a:r>
            <a:endParaRPr lang="ru-RU" sz="1400" dirty="0">
              <a:latin typeface="Arial Narrow" panose="020B0606020202030204" pitchFamily="34" charset="0"/>
            </a:endParaRPr>
          </a:p>
        </p:txBody>
      </p:sp>
      <p:pic>
        <p:nvPicPr>
          <p:cNvPr id="3074" name="Picture 2" descr="https://i.mycdn.me/i?r=AzEPZsRbOZEKgBhR0XGMT1RkKAHPysWszYmT3RtSXONS-qaKTM5SRkZCeTgDn6uOyic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0477" y="5056735"/>
            <a:ext cx="921783" cy="808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Прямоугольник 35"/>
          <p:cNvSpPr/>
          <p:nvPr/>
        </p:nvSpPr>
        <p:spPr>
          <a:xfrm>
            <a:off x="1267985" y="2744518"/>
            <a:ext cx="343084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Государственную </a:t>
            </a:r>
            <a:r>
              <a:rPr lang="ru-RU" sz="1400" dirty="0">
                <a:latin typeface="Arial Narrow" panose="020B0606020202030204" pitchFamily="34" charset="0"/>
                <a:ea typeface="Times New Roman" panose="02020603050405020304" pitchFamily="18" charset="0"/>
              </a:rPr>
              <a:t>поддержку среди «Лучших сельских учреждений культуры РС(Я)» получил </a:t>
            </a:r>
            <a:r>
              <a:rPr lang="ru-RU" sz="1400" b="1" dirty="0">
                <a:solidFill>
                  <a:srgbClr val="C00000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Бердигестяхский краеведческий  музей</a:t>
            </a:r>
            <a:r>
              <a:rPr lang="ru-RU" sz="1400" dirty="0">
                <a:latin typeface="Arial Narrow" panose="020B0606020202030204" pitchFamily="34" charset="0"/>
                <a:ea typeface="Times New Roman" panose="02020603050405020304" pitchFamily="18" charset="0"/>
              </a:rPr>
              <a:t> в сумме 100,00 </a:t>
            </a:r>
            <a:r>
              <a:rPr lang="ru-RU" sz="1400" dirty="0" err="1">
                <a:latin typeface="Arial Narrow" panose="020B0606020202030204" pitchFamily="34" charset="0"/>
                <a:ea typeface="Times New Roman" panose="02020603050405020304" pitchFamily="18" charset="0"/>
              </a:rPr>
              <a:t>тыс.руб</a:t>
            </a:r>
            <a:endParaRPr lang="ru-RU" sz="1400" dirty="0">
              <a:latin typeface="Arial Narrow" panose="020B0606020202030204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5550296" y="2789607"/>
            <a:ext cx="384624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Звание </a:t>
            </a:r>
            <a:r>
              <a:rPr lang="ru-RU" sz="1400" dirty="0">
                <a:latin typeface="Arial Narrow" panose="020B0606020202030204" pitchFamily="34" charset="0"/>
                <a:ea typeface="Times New Roman" panose="02020603050405020304" pitchFamily="18" charset="0"/>
              </a:rPr>
              <a:t>«Лучший сельский работник  культуры РС(Я)» удостоен </a:t>
            </a:r>
            <a:r>
              <a:rPr lang="ru-RU" sz="1400" b="1" dirty="0">
                <a:solidFill>
                  <a:srgbClr val="C00000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Егоров А.Н. </a:t>
            </a:r>
            <a:r>
              <a:rPr lang="ru-RU" sz="1400" dirty="0">
                <a:latin typeface="Arial Narrow" panose="020B0606020202030204" pitchFamily="34" charset="0"/>
                <a:ea typeface="Times New Roman" panose="02020603050405020304" pitchFamily="18" charset="0"/>
              </a:rPr>
              <a:t>директор  МБУ «</a:t>
            </a:r>
            <a:r>
              <a:rPr lang="ru-RU" sz="1400" dirty="0" err="1">
                <a:latin typeface="Arial Narrow" panose="020B0606020202030204" pitchFamily="34" charset="0"/>
                <a:ea typeface="Times New Roman" panose="02020603050405020304" pitchFamily="18" charset="0"/>
              </a:rPr>
              <a:t>Мытахский</a:t>
            </a:r>
            <a:r>
              <a:rPr lang="ru-RU" sz="1400" dirty="0">
                <a:latin typeface="Arial Narrow" panose="020B0606020202030204" pitchFamily="34" charset="0"/>
                <a:ea typeface="Times New Roman" panose="02020603050405020304" pitchFamily="18" charset="0"/>
              </a:rPr>
              <a:t> музей галерея»</a:t>
            </a:r>
            <a:endParaRPr lang="ru-RU" sz="1400" dirty="0">
              <a:latin typeface="Arial Narrow" panose="020B0606020202030204" pitchFamily="34" charset="0"/>
            </a:endParaRPr>
          </a:p>
        </p:txBody>
      </p:sp>
      <p:pic>
        <p:nvPicPr>
          <p:cNvPr id="3084" name="Picture 12" descr="https://site-55601ee.1c-umi.ru/images/cms/thumbs/a5b0aeaa3fa7d6e58d75710c18673bd7ec6d5f6d/lg_300_auto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519" y="2785043"/>
            <a:ext cx="790952" cy="790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12" descr="https://site-55601ee.1c-umi.ru/images/cms/thumbs/a5b0aeaa3fa7d6e58d75710c18673bd7ec6d5f6d/lg_300_auto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5931" y="2785043"/>
            <a:ext cx="790952" cy="790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6142" y="4970794"/>
            <a:ext cx="1079294" cy="1056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608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0" y="260648"/>
            <a:ext cx="9144000" cy="432048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Социальная политика</a:t>
            </a:r>
            <a:endParaRPr lang="ru-RU" sz="2800" b="1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180422" y="3099054"/>
            <a:ext cx="395649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>
                <a:latin typeface="Arial Narrow" panose="020B0606020202030204" pitchFamily="34" charset="0"/>
              </a:rPr>
              <a:t>Социальная помощь </a:t>
            </a:r>
            <a:r>
              <a:rPr lang="ru-RU" sz="1400" dirty="0">
                <a:latin typeface="Arial Narrow" panose="020B0606020202030204" pitchFamily="34" charset="0"/>
              </a:rPr>
              <a:t>на основе </a:t>
            </a:r>
            <a:r>
              <a:rPr lang="ru-RU" sz="1400" b="1" dirty="0">
                <a:solidFill>
                  <a:srgbClr val="0070C0"/>
                </a:solidFill>
                <a:latin typeface="Arial Narrow" panose="020B0606020202030204" pitchFamily="34" charset="0"/>
              </a:rPr>
              <a:t>социального </a:t>
            </a:r>
            <a:r>
              <a:rPr lang="ru-RU" sz="1400" b="1" dirty="0" smtClean="0">
                <a:solidFill>
                  <a:srgbClr val="0070C0"/>
                </a:solidFill>
                <a:latin typeface="Arial Narrow" panose="020B0606020202030204" pitchFamily="34" charset="0"/>
              </a:rPr>
              <a:t>контракта</a:t>
            </a:r>
            <a:r>
              <a:rPr lang="ru-RU" sz="1400" dirty="0">
                <a:latin typeface="Arial Narrow" panose="020B0606020202030204" pitchFamily="34" charset="0"/>
              </a:rPr>
              <a:t> </a:t>
            </a:r>
            <a:r>
              <a:rPr lang="ru-RU" sz="1400" dirty="0" smtClean="0">
                <a:latin typeface="Arial Narrow" panose="020B0606020202030204" pitchFamily="34" charset="0"/>
              </a:rPr>
              <a:t>выделено 21 343,33 </a:t>
            </a:r>
            <a:r>
              <a:rPr lang="ru-RU" sz="1400" dirty="0" err="1" smtClean="0">
                <a:latin typeface="Arial Narrow" panose="020B0606020202030204" pitchFamily="34" charset="0"/>
              </a:rPr>
              <a:t>тыс.руб</a:t>
            </a:r>
            <a:r>
              <a:rPr lang="ru-RU" sz="1400" dirty="0" smtClean="0">
                <a:latin typeface="Arial Narrow" panose="020B0606020202030204" pitchFamily="34" charset="0"/>
              </a:rPr>
              <a:t>. На осуществление предпринимательской деятельности – 39 квот, на развитие ЛПХ – 27 квот, на преодоление ТЖС – 114 квот.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725096" y="1707097"/>
            <a:ext cx="370790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Arial Narrow" panose="020B0606020202030204" pitchFamily="34" charset="0"/>
              </a:rPr>
              <a:t>На социальном обслуживании на дому находятся </a:t>
            </a:r>
            <a:r>
              <a:rPr lang="ru-RU" sz="1400" b="1" dirty="0">
                <a:solidFill>
                  <a:schemeClr val="accent4"/>
                </a:solidFill>
                <a:latin typeface="Arial Narrow" panose="020B0606020202030204" pitchFamily="34" charset="0"/>
              </a:rPr>
              <a:t>73 пожилых, одиноко проживающих граждан и инвалидов</a:t>
            </a:r>
            <a:r>
              <a:rPr lang="ru-RU" sz="1400" dirty="0">
                <a:latin typeface="Arial Narrow" panose="020B0606020202030204" pitchFamily="34" charset="0"/>
              </a:rPr>
              <a:t>, их обслуживают 13 социальных работников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5191463" y="874622"/>
            <a:ext cx="38688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500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На 01.01.2022 </a:t>
            </a:r>
            <a:r>
              <a:rPr lang="ru-RU" sz="1500" b="1" dirty="0" smtClean="0">
                <a:solidFill>
                  <a:schemeClr val="accent4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644 семей </a:t>
            </a:r>
            <a:r>
              <a:rPr lang="ru-RU" sz="1500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(01.01.2021 – 657) состоят на персонифицированном учете, всего </a:t>
            </a:r>
            <a:r>
              <a:rPr lang="ru-RU" sz="1500" b="1" dirty="0" smtClean="0">
                <a:solidFill>
                  <a:schemeClr val="accent4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2747 граждан </a:t>
            </a:r>
            <a:r>
              <a:rPr lang="ru-RU" sz="1500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(22,3% от всего численности населения)</a:t>
            </a:r>
            <a:endParaRPr lang="ru-RU" sz="15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731836" y="5638261"/>
            <a:ext cx="363298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Arial Narrow" panose="020B0606020202030204" pitchFamily="34" charset="0"/>
                <a:ea typeface="Times New Roman" panose="02020603050405020304" pitchFamily="18" charset="0"/>
              </a:rPr>
              <a:t>Материальную помощь на подключение жилых домов к централизованным источникам теплоснабжения получили </a:t>
            </a:r>
            <a:r>
              <a:rPr lang="ru-RU" sz="1400" b="1" dirty="0">
                <a:solidFill>
                  <a:schemeClr val="accent4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37 </a:t>
            </a:r>
            <a:r>
              <a:rPr lang="ru-RU" sz="1400" b="1" dirty="0" smtClean="0">
                <a:solidFill>
                  <a:schemeClr val="accent4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граждан </a:t>
            </a:r>
            <a:r>
              <a:rPr lang="ru-RU" sz="1400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(</a:t>
            </a:r>
            <a:r>
              <a:rPr lang="ru-RU" sz="1400" dirty="0" err="1" smtClean="0">
                <a:latin typeface="Arial Narrow" panose="020B0606020202030204" pitchFamily="34" charset="0"/>
                <a:ea typeface="Times New Roman" panose="02020603050405020304" pitchFamily="18" charset="0"/>
              </a:rPr>
              <a:t>Дикимдя</a:t>
            </a:r>
            <a:r>
              <a:rPr lang="ru-RU" sz="1400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 – 14, </a:t>
            </a:r>
            <a:r>
              <a:rPr lang="ru-RU" sz="1400" dirty="0" err="1" smtClean="0">
                <a:latin typeface="Arial Narrow" panose="020B0606020202030204" pitchFamily="34" charset="0"/>
                <a:ea typeface="Times New Roman" panose="02020603050405020304" pitchFamily="18" charset="0"/>
              </a:rPr>
              <a:t>с.Ерт</a:t>
            </a:r>
            <a:r>
              <a:rPr lang="ru-RU" sz="1400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 – 12, </a:t>
            </a:r>
            <a:r>
              <a:rPr lang="ru-RU" sz="1400" dirty="0" err="1" smtClean="0">
                <a:latin typeface="Arial Narrow" panose="020B0606020202030204" pitchFamily="34" charset="0"/>
                <a:ea typeface="Times New Roman" panose="02020603050405020304" pitchFamily="18" charset="0"/>
              </a:rPr>
              <a:t>с.Кептин</a:t>
            </a:r>
            <a:r>
              <a:rPr lang="ru-RU" sz="1400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 – 5, </a:t>
            </a:r>
            <a:r>
              <a:rPr lang="ru-RU" sz="1400" dirty="0" err="1" smtClean="0">
                <a:latin typeface="Arial Narrow" panose="020B0606020202030204" pitchFamily="34" charset="0"/>
                <a:ea typeface="Times New Roman" panose="02020603050405020304" pitchFamily="18" charset="0"/>
              </a:rPr>
              <a:t>с.Магарасс</a:t>
            </a:r>
            <a:r>
              <a:rPr lang="ru-RU" sz="1400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 – 3, </a:t>
            </a:r>
            <a:r>
              <a:rPr lang="ru-RU" sz="1400" dirty="0" err="1" smtClean="0">
                <a:latin typeface="Arial Narrow" panose="020B0606020202030204" pitchFamily="34" charset="0"/>
                <a:ea typeface="Times New Roman" panose="02020603050405020304" pitchFamily="18" charset="0"/>
              </a:rPr>
              <a:t>с.Орто-Сурт</a:t>
            </a:r>
            <a:r>
              <a:rPr lang="ru-RU" sz="1400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 – 3.)  </a:t>
            </a:r>
            <a:endParaRPr lang="ru-RU" sz="1400" dirty="0">
              <a:latin typeface="Arial Narrow" panose="020B0606020202030204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731836" y="907090"/>
            <a:ext cx="425864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Всего льготных категорий граждан:</a:t>
            </a:r>
          </a:p>
          <a:p>
            <a:r>
              <a:rPr lang="ru-RU" sz="1400" dirty="0" smtClean="0">
                <a:latin typeface="Arial Narrow" panose="020B0606020202030204" pitchFamily="34" charset="0"/>
              </a:rPr>
              <a:t>Из федерального бюджета – </a:t>
            </a:r>
            <a:r>
              <a:rPr lang="ru-RU" sz="1400" b="1" dirty="0" smtClean="0">
                <a:solidFill>
                  <a:schemeClr val="accent4"/>
                </a:solidFill>
                <a:latin typeface="Arial Narrow" panose="020B0606020202030204" pitchFamily="34" charset="0"/>
              </a:rPr>
              <a:t>2237 чел</a:t>
            </a:r>
            <a:r>
              <a:rPr lang="ru-RU" sz="1400" dirty="0" smtClean="0">
                <a:latin typeface="Arial Narrow" panose="020B0606020202030204" pitchFamily="34" charset="0"/>
              </a:rPr>
              <a:t>.</a:t>
            </a:r>
          </a:p>
          <a:p>
            <a:r>
              <a:rPr lang="ru-RU" sz="1400" dirty="0" smtClean="0">
                <a:latin typeface="Arial Narrow" panose="020B0606020202030204" pitchFamily="34" charset="0"/>
              </a:rPr>
              <a:t>Из республиканского бюджета – </a:t>
            </a:r>
            <a:r>
              <a:rPr lang="ru-RU" sz="1400" b="1" dirty="0" smtClean="0">
                <a:solidFill>
                  <a:schemeClr val="accent4"/>
                </a:solidFill>
                <a:latin typeface="Arial Narrow" panose="020B0606020202030204" pitchFamily="34" charset="0"/>
              </a:rPr>
              <a:t>2417 чел.</a:t>
            </a:r>
            <a:endParaRPr lang="ru-RU" sz="1400" b="1" dirty="0">
              <a:solidFill>
                <a:schemeClr val="accent4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21016" y="4855575"/>
            <a:ext cx="355480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Arial Narrow" panose="020B0606020202030204" pitchFamily="34" charset="0"/>
                <a:ea typeface="Times New Roman" panose="02020603050405020304" pitchFamily="18" charset="0"/>
              </a:rPr>
              <a:t>Материальную помощь на газификацию жилых домов получили </a:t>
            </a:r>
            <a:r>
              <a:rPr lang="ru-RU" sz="1400" b="1" dirty="0" smtClean="0">
                <a:solidFill>
                  <a:schemeClr val="accent4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120 граждан </a:t>
            </a:r>
            <a:r>
              <a:rPr lang="ru-RU" sz="1400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на общую сумму 11 923,82 </a:t>
            </a:r>
            <a:r>
              <a:rPr lang="ru-RU" sz="1400" dirty="0" err="1" smtClean="0">
                <a:latin typeface="Arial Narrow" panose="020B0606020202030204" pitchFamily="34" charset="0"/>
                <a:ea typeface="Times New Roman" panose="02020603050405020304" pitchFamily="18" charset="0"/>
              </a:rPr>
              <a:t>тыс.руб</a:t>
            </a:r>
            <a:r>
              <a:rPr lang="ru-RU" sz="1400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.</a:t>
            </a:r>
            <a:endParaRPr lang="ru-RU" sz="1400" dirty="0">
              <a:latin typeface="Arial Narrow" panose="020B060602020203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66200" y="2772450"/>
            <a:ext cx="375613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- Приобретено 1 жилое помещение для детей –сирот; </a:t>
            </a:r>
          </a:p>
          <a:p>
            <a:r>
              <a:rPr lang="ru-RU" sz="1400" dirty="0">
                <a:latin typeface="Arial Narrow" panose="020B0606020202030204" pitchFamily="34" charset="0"/>
                <a:ea typeface="Times New Roman" panose="02020603050405020304" pitchFamily="18" charset="0"/>
              </a:rPr>
              <a:t>-</a:t>
            </a:r>
            <a:r>
              <a:rPr lang="ru-RU" sz="1400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обеспечены жильем </a:t>
            </a:r>
            <a:r>
              <a:rPr lang="ru-RU" sz="1400" b="1" dirty="0" smtClean="0">
                <a:solidFill>
                  <a:srgbClr val="0070C0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9 молодых семей</a:t>
            </a:r>
            <a:r>
              <a:rPr lang="ru-RU" sz="1400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;</a:t>
            </a:r>
          </a:p>
          <a:p>
            <a:r>
              <a:rPr lang="ru-RU" sz="1400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- 2 инвалида, 3 ветерана БД  - получили</a:t>
            </a:r>
            <a:r>
              <a:rPr lang="ru-RU" sz="1400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Arial Narrow" panose="020B0606020202030204" pitchFamily="34" charset="0"/>
                <a:ea typeface="Times New Roman" panose="02020603050405020304" pitchFamily="18" charset="0"/>
              </a:rPr>
              <a:t>соцвыплату</a:t>
            </a:r>
            <a:r>
              <a:rPr lang="ru-RU" sz="1400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 на приобретение жилья</a:t>
            </a:r>
            <a:r>
              <a:rPr lang="ru-RU" sz="1400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 ;</a:t>
            </a:r>
          </a:p>
          <a:p>
            <a:r>
              <a:rPr lang="ru-RU" sz="1400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- Оказана </a:t>
            </a:r>
            <a:r>
              <a:rPr lang="ru-RU" sz="1400" dirty="0">
                <a:latin typeface="Arial Narrow" panose="020B0606020202030204" pitchFamily="34" charset="0"/>
                <a:ea typeface="Times New Roman" panose="02020603050405020304" pitchFamily="18" charset="0"/>
              </a:rPr>
              <a:t>адресная помощь на улучшение жилищных условий </a:t>
            </a:r>
            <a:r>
              <a:rPr lang="ru-RU" sz="1400" b="1" dirty="0">
                <a:solidFill>
                  <a:srgbClr val="0070C0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10 детям войны </a:t>
            </a:r>
            <a:r>
              <a:rPr lang="ru-RU" sz="1400" dirty="0">
                <a:latin typeface="Arial Narrow" panose="020B0606020202030204" pitchFamily="34" charset="0"/>
                <a:ea typeface="Times New Roman" panose="02020603050405020304" pitchFamily="18" charset="0"/>
              </a:rPr>
              <a:t>по 100,00 </a:t>
            </a:r>
            <a:r>
              <a:rPr lang="ru-RU" sz="1400" dirty="0" err="1" smtClean="0">
                <a:latin typeface="Arial Narrow" panose="020B0606020202030204" pitchFamily="34" charset="0"/>
                <a:ea typeface="Times New Roman" panose="02020603050405020304" pitchFamily="18" charset="0"/>
              </a:rPr>
              <a:t>т.р</a:t>
            </a:r>
            <a:r>
              <a:rPr lang="ru-RU" sz="1400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. </a:t>
            </a:r>
          </a:p>
          <a:p>
            <a:r>
              <a:rPr lang="ru-RU" sz="1400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- По </a:t>
            </a:r>
            <a:r>
              <a:rPr lang="ru-RU" sz="1400" dirty="0">
                <a:latin typeface="Arial Narrow" panose="020B0606020202030204" pitchFamily="34" charset="0"/>
                <a:ea typeface="Times New Roman" panose="02020603050405020304" pitchFamily="18" charset="0"/>
              </a:rPr>
              <a:t>программе КРСТ </a:t>
            </a:r>
            <a:r>
              <a:rPr lang="ru-RU" sz="1400" dirty="0" err="1">
                <a:latin typeface="Arial Narrow" panose="020B0606020202030204" pitchFamily="34" charset="0"/>
                <a:ea typeface="Times New Roman" panose="02020603050405020304" pitchFamily="18" charset="0"/>
              </a:rPr>
              <a:t>соцвыплату</a:t>
            </a:r>
            <a:r>
              <a:rPr lang="ru-RU" sz="1400" dirty="0">
                <a:latin typeface="Arial Narrow" panose="020B0606020202030204" pitchFamily="34" charset="0"/>
                <a:ea typeface="Times New Roman" panose="02020603050405020304" pitchFamily="18" charset="0"/>
              </a:rPr>
              <a:t> на строительство жилья получила семья из </a:t>
            </a:r>
            <a:r>
              <a:rPr lang="ru-RU" sz="1400" dirty="0" err="1">
                <a:latin typeface="Arial Narrow" panose="020B0606020202030204" pitchFamily="34" charset="0"/>
                <a:ea typeface="Times New Roman" panose="02020603050405020304" pitchFamily="18" charset="0"/>
              </a:rPr>
              <a:t>с.Магарас</a:t>
            </a:r>
            <a:r>
              <a:rPr lang="ru-RU" sz="1400" dirty="0">
                <a:latin typeface="Arial Narrow" panose="020B0606020202030204" pitchFamily="34" charset="0"/>
                <a:ea typeface="Times New Roman" panose="02020603050405020304" pitchFamily="18" charset="0"/>
              </a:rPr>
              <a:t>.</a:t>
            </a:r>
            <a:endParaRPr lang="ru-RU" sz="1400" dirty="0">
              <a:latin typeface="Arial Narrow" panose="020B060602020203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180422" y="4338081"/>
            <a:ext cx="394080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Семьям при </a:t>
            </a:r>
            <a:r>
              <a:rPr lang="ru-RU" sz="1400" dirty="0">
                <a:latin typeface="Arial Narrow" panose="020B0606020202030204" pitchFamily="34" charset="0"/>
                <a:ea typeface="Times New Roman" panose="02020603050405020304" pitchFamily="18" charset="0"/>
              </a:rPr>
              <a:t>рождении </a:t>
            </a:r>
            <a:r>
              <a:rPr lang="ru-RU" sz="1400" b="1" dirty="0">
                <a:solidFill>
                  <a:srgbClr val="0070C0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4 и 6 </a:t>
            </a:r>
            <a:r>
              <a:rPr lang="ru-RU" sz="1400" b="1" dirty="0" smtClean="0">
                <a:solidFill>
                  <a:srgbClr val="0070C0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ребенка </a:t>
            </a:r>
            <a:r>
              <a:rPr lang="ru-RU" sz="1400" dirty="0">
                <a:latin typeface="Arial Narrow" panose="020B0606020202030204" pitchFamily="34" charset="0"/>
                <a:ea typeface="Times New Roman" panose="02020603050405020304" pitchFamily="18" charset="0"/>
              </a:rPr>
              <a:t>оказана социальная </a:t>
            </a:r>
            <a:r>
              <a:rPr lang="ru-RU" sz="1400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поддержка. </a:t>
            </a:r>
            <a:r>
              <a:rPr lang="ru-RU" sz="1400" dirty="0">
                <a:latin typeface="Arial Narrow" panose="020B0606020202030204" pitchFamily="34" charset="0"/>
                <a:ea typeface="Times New Roman" panose="02020603050405020304" pitchFamily="18" charset="0"/>
              </a:rPr>
              <a:t>28 </a:t>
            </a:r>
            <a:r>
              <a:rPr lang="ru-RU" sz="1400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семьям </a:t>
            </a:r>
            <a:r>
              <a:rPr lang="ru-RU" sz="1400" dirty="0">
                <a:latin typeface="Arial Narrow" panose="020B0606020202030204" pitchFamily="34" charset="0"/>
                <a:ea typeface="Times New Roman" panose="02020603050405020304" pitchFamily="18" charset="0"/>
              </a:rPr>
              <a:t>торжественно вручены сертификаты о получении теленка</a:t>
            </a:r>
            <a:endParaRPr lang="ru-RU" sz="1400" dirty="0">
              <a:latin typeface="Arial Narrow" panose="020B060602020203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203194" y="5292188"/>
            <a:ext cx="394080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По проекту </a:t>
            </a:r>
            <a:r>
              <a:rPr lang="ru-RU" sz="1400" dirty="0">
                <a:latin typeface="Arial Narrow" panose="020B0606020202030204" pitchFamily="34" charset="0"/>
                <a:ea typeface="Times New Roman" panose="02020603050405020304" pitchFamily="18" charset="0"/>
              </a:rPr>
              <a:t>«Карта жителя Якутии» выпущено 1184 </a:t>
            </a:r>
            <a:r>
              <a:rPr lang="ru-RU" sz="1400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карт. Подключено </a:t>
            </a:r>
            <a:r>
              <a:rPr lang="ru-RU" sz="1400" dirty="0">
                <a:latin typeface="Arial Narrow" panose="020B0606020202030204" pitchFamily="34" charset="0"/>
                <a:ea typeface="Times New Roman" panose="02020603050405020304" pitchFamily="18" charset="0"/>
              </a:rPr>
              <a:t>28 акцептантов предоставляющие социальные скидки населению</a:t>
            </a:r>
            <a:endParaRPr lang="ru-RU" sz="1400" dirty="0">
              <a:latin typeface="Arial Narrow" panose="020B0606020202030204" pitchFamily="34" charset="0"/>
            </a:endParaRPr>
          </a:p>
        </p:txBody>
      </p:sp>
      <p:pic>
        <p:nvPicPr>
          <p:cNvPr id="19" name="Picture 2" descr="https://www.pngjoy.com/pngm/501/8230553_heat-icon-central-heating-icon-png-downloa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322" y="5839000"/>
            <a:ext cx="563514" cy="552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https://im0-tub-ru.yandex.net/i?id=e9f308ac67e6f225420c45c2ab14a114-l&amp;n=1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6" y="4864472"/>
            <a:ext cx="729767" cy="729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https://sun9-29.userapi.com/c855128/v855128932/9c471/_1bFI56qg8s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138" y="1808584"/>
            <a:ext cx="838846" cy="683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0" descr="https://www.pinclipart.com/picdir/big/575-5753018_transparent-animated-family-clipart-family-clipart-transparent-backgroun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2296" y="1019525"/>
            <a:ext cx="607504" cy="603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st3.depositphotos.com/1756201/18484/v/1600/depositphotos_184849950-stock-illustration-nursing-home-for-elderly-blue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5" t="7363" r="2982" b="12146"/>
          <a:stretch/>
        </p:blipFill>
        <p:spPr bwMode="auto">
          <a:xfrm>
            <a:off x="47115" y="3503490"/>
            <a:ext cx="644990" cy="589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88007" y="5426681"/>
            <a:ext cx="809660" cy="518238"/>
          </a:xfrm>
          <a:prstGeom prst="rect">
            <a:avLst/>
          </a:prstGeom>
        </p:spPr>
      </p:pic>
      <p:pic>
        <p:nvPicPr>
          <p:cNvPr id="1028" name="Picture 4" descr="https://st2.depositphotos.com/3557671/11719/v/950/depositphotos_117195760-stock-illustration-cow-icon-flat-style-one.jp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0224" y="4367154"/>
            <a:ext cx="709591" cy="709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62075" y="3280142"/>
            <a:ext cx="680457" cy="682914"/>
          </a:xfrm>
          <a:prstGeom prst="rect">
            <a:avLst/>
          </a:prstGeom>
        </p:spPr>
      </p:pic>
      <p:pic>
        <p:nvPicPr>
          <p:cNvPr id="29" name="Picture 8" descr="http://www.mydocuments11.ru/system/attachments/uploads/000/019/154/original/%D0%B2%D1%8B%D0%BF%D0%BB%D0%B0%D1%82%D1%8B_3-7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95" t="22654" r="19547" b="6586"/>
          <a:stretch/>
        </p:blipFill>
        <p:spPr bwMode="auto">
          <a:xfrm>
            <a:off x="84940" y="874215"/>
            <a:ext cx="679927" cy="771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Прямоугольник 27"/>
          <p:cNvSpPr/>
          <p:nvPr/>
        </p:nvSpPr>
        <p:spPr>
          <a:xfrm>
            <a:off x="5197667" y="1851942"/>
            <a:ext cx="377224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Arial Narrow" panose="020B0606020202030204" pitchFamily="34" charset="0"/>
                <a:ea typeface="Times New Roman" panose="02020603050405020304" pitchFamily="18" charset="0"/>
              </a:rPr>
              <a:t>На учете органа опеки и попечительства МР «Горный улус</a:t>
            </a:r>
            <a:r>
              <a:rPr lang="ru-RU" sz="1400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» </a:t>
            </a:r>
            <a:r>
              <a:rPr lang="ru-RU" sz="1400" dirty="0">
                <a:latin typeface="Arial Narrow" panose="020B0606020202030204" pitchFamily="34" charset="0"/>
                <a:ea typeface="Times New Roman" panose="02020603050405020304" pitchFamily="18" charset="0"/>
              </a:rPr>
              <a:t>состоит </a:t>
            </a:r>
            <a:r>
              <a:rPr lang="ru-RU" sz="1400" b="1" dirty="0">
                <a:solidFill>
                  <a:srgbClr val="0070C0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81 детей-сирот и детей, оставшихся без попечения </a:t>
            </a:r>
            <a:r>
              <a:rPr lang="ru-RU" sz="1400" b="1" dirty="0" smtClean="0">
                <a:solidFill>
                  <a:srgbClr val="0070C0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родителей</a:t>
            </a:r>
            <a:r>
              <a:rPr lang="ru-RU" sz="1400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, 41 детей – воспитываются в приёмных семьях (13 семей), 40 – находятся по опекой и попечительством.</a:t>
            </a:r>
            <a:endParaRPr lang="ru-RU" sz="1400" dirty="0">
              <a:latin typeface="Arial Narrow" panose="020B0606020202030204" pitchFamily="34" charset="0"/>
            </a:endParaRPr>
          </a:p>
        </p:txBody>
      </p:sp>
      <p:pic>
        <p:nvPicPr>
          <p:cNvPr id="30" name="Picture 2" descr="https://thumbs.dreamstime.com/b/%D1%8D%D0%BC%D0%B1-%D0%B5%D0%BC%D0%B0-%D0%BC%D0%BD%D0%BE%D0%B3%D0%BE-%D0%B5%D1%82%D0%BD%D0%BE%D0%B9-%D1%81%D0%B5%D0%BC%D1%8C%D0%B8-79802389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1311" y="1949883"/>
            <a:ext cx="784286" cy="78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6977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Объект 3" descr="_Горный район"/>
          <p:cNvPicPr>
            <a:picLocks noGrp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263" y="1218249"/>
            <a:ext cx="5663736" cy="41119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59" name="Группа 58"/>
          <p:cNvGrpSpPr/>
          <p:nvPr/>
        </p:nvGrpSpPr>
        <p:grpSpPr>
          <a:xfrm>
            <a:off x="1691999" y="2144141"/>
            <a:ext cx="4222329" cy="2116407"/>
            <a:chOff x="3048000" y="1734686"/>
            <a:chExt cx="4222329" cy="2116407"/>
          </a:xfrm>
        </p:grpSpPr>
        <p:grpSp>
          <p:nvGrpSpPr>
            <p:cNvPr id="58" name="Группа 57"/>
            <p:cNvGrpSpPr/>
            <p:nvPr/>
          </p:nvGrpSpPr>
          <p:grpSpPr>
            <a:xfrm>
              <a:off x="3048000" y="1734686"/>
              <a:ext cx="4222329" cy="2116407"/>
              <a:chOff x="3048000" y="1734686"/>
              <a:chExt cx="4222329" cy="2116407"/>
            </a:xfrm>
          </p:grpSpPr>
          <p:cxnSp>
            <p:nvCxnSpPr>
              <p:cNvPr id="11" name="Прямая соединительная линия 10"/>
              <p:cNvCxnSpPr/>
              <p:nvPr/>
            </p:nvCxnSpPr>
            <p:spPr>
              <a:xfrm flipH="1">
                <a:off x="7010400" y="3486150"/>
                <a:ext cx="228600" cy="0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Полилиния 40"/>
              <p:cNvSpPr/>
              <p:nvPr/>
            </p:nvSpPr>
            <p:spPr>
              <a:xfrm>
                <a:off x="5466366" y="2781632"/>
                <a:ext cx="54205" cy="531019"/>
              </a:xfrm>
              <a:custGeom>
                <a:avLst/>
                <a:gdLst>
                  <a:gd name="connsiteX0" fmla="*/ 29179 w 54205"/>
                  <a:gd name="connsiteY0" fmla="*/ 531019 h 531019"/>
                  <a:gd name="connsiteX1" fmla="*/ 604 w 54205"/>
                  <a:gd name="connsiteY1" fmla="*/ 431006 h 531019"/>
                  <a:gd name="connsiteX2" fmla="*/ 52992 w 54205"/>
                  <a:gd name="connsiteY2" fmla="*/ 166687 h 531019"/>
                  <a:gd name="connsiteX3" fmla="*/ 38704 w 54205"/>
                  <a:gd name="connsiteY3" fmla="*/ 0 h 531019"/>
                  <a:gd name="connsiteX4" fmla="*/ 38704 w 54205"/>
                  <a:gd name="connsiteY4" fmla="*/ 0 h 5310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05" h="531019">
                    <a:moveTo>
                      <a:pt x="29179" y="531019"/>
                    </a:moveTo>
                    <a:cubicBezTo>
                      <a:pt x="12907" y="511373"/>
                      <a:pt x="-3365" y="491728"/>
                      <a:pt x="604" y="431006"/>
                    </a:cubicBezTo>
                    <a:cubicBezTo>
                      <a:pt x="4573" y="370284"/>
                      <a:pt x="46642" y="238521"/>
                      <a:pt x="52992" y="166687"/>
                    </a:cubicBezTo>
                    <a:cubicBezTo>
                      <a:pt x="59342" y="94853"/>
                      <a:pt x="38704" y="0"/>
                      <a:pt x="38704" y="0"/>
                    </a:cubicBezTo>
                    <a:lnTo>
                      <a:pt x="38704" y="0"/>
                    </a:lnTo>
                  </a:path>
                </a:pathLst>
              </a:cu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defTabSz="914400"/>
                <a:endParaRPr lang="ru-RU">
                  <a:solidFill>
                    <a:prstClr val="black"/>
                  </a:solidFill>
                  <a:latin typeface="Calibri"/>
                </a:endParaRPr>
              </a:p>
            </p:txBody>
          </p:sp>
          <p:grpSp>
            <p:nvGrpSpPr>
              <p:cNvPr id="49" name="Группа 48"/>
              <p:cNvGrpSpPr/>
              <p:nvPr/>
            </p:nvGrpSpPr>
            <p:grpSpPr>
              <a:xfrm>
                <a:off x="3048000" y="1734686"/>
                <a:ext cx="4222329" cy="2116407"/>
                <a:chOff x="3048000" y="1734686"/>
                <a:chExt cx="4222329" cy="2116407"/>
              </a:xfrm>
            </p:grpSpPr>
            <p:cxnSp>
              <p:nvCxnSpPr>
                <p:cNvPr id="13" name="Прямая соединительная линия 12"/>
                <p:cNvCxnSpPr/>
                <p:nvPr/>
              </p:nvCxnSpPr>
              <p:spPr>
                <a:xfrm flipH="1" flipV="1">
                  <a:off x="6635452" y="3238500"/>
                  <a:ext cx="373068" cy="247650"/>
                </a:xfrm>
                <a:prstGeom prst="line">
                  <a:avLst/>
                </a:prstGeom>
              </p:spPr>
              <p:style>
                <a:lnRef idx="3">
                  <a:schemeClr val="accent1"/>
                </a:lnRef>
                <a:fillRef idx="0">
                  <a:schemeClr val="accent1"/>
                </a:fillRef>
                <a:effectRef idx="2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6" name="TextBox 25"/>
                <p:cNvSpPr txBox="1"/>
                <p:nvPr/>
              </p:nvSpPr>
              <p:spPr>
                <a:xfrm>
                  <a:off x="6466512" y="2974366"/>
                  <a:ext cx="803817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defTabSz="914400"/>
                  <a:r>
                    <a:rPr lang="ru-RU" sz="1200" b="1" dirty="0" err="1">
                      <a:solidFill>
                        <a:srgbClr val="4F81BD">
                          <a:lumMod val="50000"/>
                        </a:srgbClr>
                      </a:solidFill>
                      <a:latin typeface="Arial Narrow" panose="020B0606020202030204" pitchFamily="34" charset="0"/>
                    </a:rPr>
                    <a:t>с.Магарас</a:t>
                  </a:r>
                  <a:endParaRPr lang="ru-RU" sz="1200" b="1" dirty="0">
                    <a:solidFill>
                      <a:srgbClr val="4F81BD">
                        <a:lumMod val="50000"/>
                      </a:srgbClr>
                    </a:solidFill>
                    <a:latin typeface="Arial Narrow" panose="020B0606020202030204" pitchFamily="34" charset="0"/>
                  </a:endParaRPr>
                </a:p>
              </p:txBody>
            </p:sp>
            <p:sp>
              <p:nvSpPr>
                <p:cNvPr id="33" name="TextBox 32"/>
                <p:cNvSpPr txBox="1"/>
                <p:nvPr/>
              </p:nvSpPr>
              <p:spPr>
                <a:xfrm>
                  <a:off x="5450102" y="3238500"/>
                  <a:ext cx="1091092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defTabSz="914400"/>
                  <a:r>
                    <a:rPr lang="ru-RU" sz="1200" b="1" dirty="0" err="1">
                      <a:solidFill>
                        <a:srgbClr val="4F81BD">
                          <a:lumMod val="50000"/>
                        </a:srgbClr>
                      </a:solidFill>
                      <a:latin typeface="Arial Narrow" panose="020B0606020202030204" pitchFamily="34" charset="0"/>
                    </a:rPr>
                    <a:t>с.Бердигестях</a:t>
                  </a:r>
                  <a:endParaRPr lang="ru-RU" sz="1200" b="1" dirty="0">
                    <a:solidFill>
                      <a:srgbClr val="4F81BD">
                        <a:lumMod val="50000"/>
                      </a:srgbClr>
                    </a:solidFill>
                    <a:latin typeface="Arial Narrow" panose="020B0606020202030204" pitchFamily="34" charset="0"/>
                  </a:endParaRPr>
                </a:p>
              </p:txBody>
            </p:sp>
            <p:sp>
              <p:nvSpPr>
                <p:cNvPr id="32" name="Полилиния 31"/>
                <p:cNvSpPr/>
                <p:nvPr/>
              </p:nvSpPr>
              <p:spPr>
                <a:xfrm>
                  <a:off x="5345404" y="3295650"/>
                  <a:ext cx="139607" cy="465350"/>
                </a:xfrm>
                <a:custGeom>
                  <a:avLst/>
                  <a:gdLst>
                    <a:gd name="connsiteX0" fmla="*/ 147666 w 147666"/>
                    <a:gd name="connsiteY0" fmla="*/ 0 h 402432"/>
                    <a:gd name="connsiteX1" fmla="*/ 111947 w 147666"/>
                    <a:gd name="connsiteY1" fmla="*/ 123825 h 402432"/>
                    <a:gd name="connsiteX2" fmla="*/ 28 w 147666"/>
                    <a:gd name="connsiteY2" fmla="*/ 347663 h 402432"/>
                    <a:gd name="connsiteX3" fmla="*/ 100041 w 147666"/>
                    <a:gd name="connsiteY3" fmla="*/ 402432 h 402432"/>
                    <a:gd name="connsiteX4" fmla="*/ 100041 w 147666"/>
                    <a:gd name="connsiteY4" fmla="*/ 402432 h 402432"/>
                    <a:gd name="connsiteX5" fmla="*/ 102422 w 147666"/>
                    <a:gd name="connsiteY5" fmla="*/ 397669 h 402432"/>
                    <a:gd name="connsiteX6" fmla="*/ 102422 w 147666"/>
                    <a:gd name="connsiteY6" fmla="*/ 397669 h 402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47666" h="402432">
                      <a:moveTo>
                        <a:pt x="147666" y="0"/>
                      </a:moveTo>
                      <a:cubicBezTo>
                        <a:pt x="142109" y="32940"/>
                        <a:pt x="136553" y="65881"/>
                        <a:pt x="111947" y="123825"/>
                      </a:cubicBezTo>
                      <a:cubicBezTo>
                        <a:pt x="87341" y="181769"/>
                        <a:pt x="2012" y="301229"/>
                        <a:pt x="28" y="347663"/>
                      </a:cubicBezTo>
                      <a:cubicBezTo>
                        <a:pt x="-1956" y="394097"/>
                        <a:pt x="100041" y="402432"/>
                        <a:pt x="100041" y="402432"/>
                      </a:cubicBezTo>
                      <a:lnTo>
                        <a:pt x="100041" y="402432"/>
                      </a:lnTo>
                      <a:lnTo>
                        <a:pt x="102422" y="397669"/>
                      </a:lnTo>
                      <a:lnTo>
                        <a:pt x="102422" y="397669"/>
                      </a:lnTo>
                    </a:path>
                  </a:pathLst>
                </a:custGeom>
              </p:spPr>
              <p:style>
                <a:lnRef idx="3">
                  <a:schemeClr val="accent2"/>
                </a:lnRef>
                <a:fillRef idx="0">
                  <a:schemeClr val="accent2"/>
                </a:fillRef>
                <a:effectRef idx="2">
                  <a:schemeClr val="accent2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ru-RU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  <p:sp>
              <p:nvSpPr>
                <p:cNvPr id="36" name="TextBox 35"/>
                <p:cNvSpPr txBox="1"/>
                <p:nvPr/>
              </p:nvSpPr>
              <p:spPr>
                <a:xfrm>
                  <a:off x="5375420" y="3574094"/>
                  <a:ext cx="856775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defTabSz="914400"/>
                  <a:r>
                    <a:rPr lang="ru-RU" sz="1200" b="1" dirty="0" err="1">
                      <a:solidFill>
                        <a:srgbClr val="C0504D">
                          <a:lumMod val="50000"/>
                        </a:srgbClr>
                      </a:solidFill>
                      <a:latin typeface="Arial Narrow" panose="020B0606020202030204" pitchFamily="34" charset="0"/>
                    </a:rPr>
                    <a:t>с</a:t>
                  </a:r>
                  <a:r>
                    <a:rPr lang="ru-RU" sz="1200" b="1" dirty="0" err="1">
                      <a:solidFill>
                        <a:srgbClr val="C0504D">
                          <a:lumMod val="50000"/>
                        </a:srgbClr>
                      </a:solidFill>
                      <a:latin typeface="Arial Narrow" panose="020B0606020202030204" pitchFamily="34" charset="0"/>
                    </a:rPr>
                    <a:t>.Дикимдя</a:t>
                  </a:r>
                  <a:endParaRPr lang="ru-RU" sz="1200" b="1" dirty="0">
                    <a:solidFill>
                      <a:srgbClr val="C0504D">
                        <a:lumMod val="50000"/>
                      </a:srgbClr>
                    </a:solidFill>
                    <a:latin typeface="Arial Narrow" panose="020B0606020202030204" pitchFamily="34" charset="0"/>
                  </a:endParaRPr>
                </a:p>
              </p:txBody>
            </p:sp>
            <p:sp>
              <p:nvSpPr>
                <p:cNvPr id="37" name="Полилиния 36"/>
                <p:cNvSpPr/>
                <p:nvPr/>
              </p:nvSpPr>
              <p:spPr>
                <a:xfrm>
                  <a:off x="4708195" y="3393281"/>
                  <a:ext cx="620443" cy="374843"/>
                </a:xfrm>
                <a:custGeom>
                  <a:avLst/>
                  <a:gdLst>
                    <a:gd name="connsiteX0" fmla="*/ 609600 w 620443"/>
                    <a:gd name="connsiteY0" fmla="*/ 333375 h 374843"/>
                    <a:gd name="connsiteX1" fmla="*/ 538163 w 620443"/>
                    <a:gd name="connsiteY1" fmla="*/ 345282 h 374843"/>
                    <a:gd name="connsiteX2" fmla="*/ 0 w 620443"/>
                    <a:gd name="connsiteY2" fmla="*/ 0 h 374843"/>
                    <a:gd name="connsiteX3" fmla="*/ 0 w 620443"/>
                    <a:gd name="connsiteY3" fmla="*/ 0 h 3748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20443" h="374843">
                      <a:moveTo>
                        <a:pt x="609600" y="333375"/>
                      </a:moveTo>
                      <a:cubicBezTo>
                        <a:pt x="624681" y="367109"/>
                        <a:pt x="639763" y="400844"/>
                        <a:pt x="538163" y="345282"/>
                      </a:cubicBezTo>
                      <a:cubicBezTo>
                        <a:pt x="436563" y="289720"/>
                        <a:pt x="0" y="0"/>
                        <a:pt x="0" y="0"/>
                      </a:cubicBezTo>
                      <a:lnTo>
                        <a:pt x="0" y="0"/>
                      </a:lnTo>
                    </a:path>
                  </a:pathLst>
                </a:custGeom>
              </p:spPr>
              <p:style>
                <a:lnRef idx="3">
                  <a:schemeClr val="accent2"/>
                </a:lnRef>
                <a:fillRef idx="0">
                  <a:schemeClr val="accent2"/>
                </a:fillRef>
                <a:effectRef idx="2">
                  <a:schemeClr val="accent2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ru-RU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  <p:sp>
              <p:nvSpPr>
                <p:cNvPr id="35" name="Овал 34"/>
                <p:cNvSpPr/>
                <p:nvPr/>
              </p:nvSpPr>
              <p:spPr>
                <a:xfrm>
                  <a:off x="5279440" y="3674416"/>
                  <a:ext cx="145179" cy="145179"/>
                </a:xfrm>
                <a:prstGeom prst="ellipse">
                  <a:avLst/>
                </a:prstGeom>
                <a:ln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ru-RU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40" name="TextBox 39"/>
                <p:cNvSpPr txBox="1"/>
                <p:nvPr/>
              </p:nvSpPr>
              <p:spPr>
                <a:xfrm>
                  <a:off x="4265842" y="3079098"/>
                  <a:ext cx="542688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defTabSz="914400"/>
                  <a:r>
                    <a:rPr lang="ru-RU" sz="1200" b="1" dirty="0" err="1">
                      <a:solidFill>
                        <a:srgbClr val="C0504D">
                          <a:lumMod val="50000"/>
                        </a:srgbClr>
                      </a:solidFill>
                      <a:latin typeface="Arial Narrow" panose="020B0606020202030204" pitchFamily="34" charset="0"/>
                    </a:rPr>
                    <a:t>с.Ерт</a:t>
                  </a:r>
                  <a:endParaRPr lang="ru-RU" sz="1200" b="1" dirty="0">
                    <a:solidFill>
                      <a:srgbClr val="C0504D">
                        <a:lumMod val="50000"/>
                      </a:srgbClr>
                    </a:solidFill>
                    <a:latin typeface="Arial Narrow" panose="020B0606020202030204" pitchFamily="34" charset="0"/>
                  </a:endParaRPr>
                </a:p>
              </p:txBody>
            </p:sp>
            <p:sp>
              <p:nvSpPr>
                <p:cNvPr id="24" name="Полилиния 23"/>
                <p:cNvSpPr/>
                <p:nvPr/>
              </p:nvSpPr>
              <p:spPr>
                <a:xfrm>
                  <a:off x="5433433" y="3015083"/>
                  <a:ext cx="1114924" cy="280567"/>
                </a:xfrm>
                <a:custGeom>
                  <a:avLst/>
                  <a:gdLst>
                    <a:gd name="connsiteX0" fmla="*/ 1114924 w 1114924"/>
                    <a:gd name="connsiteY0" fmla="*/ 203393 h 280567"/>
                    <a:gd name="connsiteX1" fmla="*/ 714874 w 1114924"/>
                    <a:gd name="connsiteY1" fmla="*/ 193 h 280567"/>
                    <a:gd name="connsiteX2" fmla="*/ 359274 w 1114924"/>
                    <a:gd name="connsiteY2" fmla="*/ 235143 h 280567"/>
                    <a:gd name="connsiteX3" fmla="*/ 41774 w 1114924"/>
                    <a:gd name="connsiteY3" fmla="*/ 279593 h 280567"/>
                    <a:gd name="connsiteX4" fmla="*/ 3674 w 1114924"/>
                    <a:gd name="connsiteY4" fmla="*/ 266893 h 280567"/>
                    <a:gd name="connsiteX5" fmla="*/ 3674 w 1114924"/>
                    <a:gd name="connsiteY5" fmla="*/ 266893 h 2805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114924" h="280567">
                      <a:moveTo>
                        <a:pt x="1114924" y="203393"/>
                      </a:moveTo>
                      <a:cubicBezTo>
                        <a:pt x="977870" y="99147"/>
                        <a:pt x="840816" y="-5099"/>
                        <a:pt x="714874" y="193"/>
                      </a:cubicBezTo>
                      <a:cubicBezTo>
                        <a:pt x="588932" y="5485"/>
                        <a:pt x="471457" y="188576"/>
                        <a:pt x="359274" y="235143"/>
                      </a:cubicBezTo>
                      <a:cubicBezTo>
                        <a:pt x="247091" y="281710"/>
                        <a:pt x="101041" y="274301"/>
                        <a:pt x="41774" y="279593"/>
                      </a:cubicBezTo>
                      <a:cubicBezTo>
                        <a:pt x="-17493" y="284885"/>
                        <a:pt x="3674" y="266893"/>
                        <a:pt x="3674" y="266893"/>
                      </a:cubicBezTo>
                      <a:lnTo>
                        <a:pt x="3674" y="266893"/>
                      </a:lnTo>
                    </a:path>
                  </a:pathLst>
                </a:custGeom>
              </p:spPr>
              <p:style>
                <a:lnRef idx="3">
                  <a:schemeClr val="accent1"/>
                </a:lnRef>
                <a:fillRef idx="0">
                  <a:schemeClr val="accent1"/>
                </a:fillRef>
                <a:effectRef idx="2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ru-RU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  <p:sp>
              <p:nvSpPr>
                <p:cNvPr id="42" name="Полилиния 41"/>
                <p:cNvSpPr/>
                <p:nvPr/>
              </p:nvSpPr>
              <p:spPr>
                <a:xfrm>
                  <a:off x="5489245" y="2062163"/>
                  <a:ext cx="454819" cy="714375"/>
                </a:xfrm>
                <a:custGeom>
                  <a:avLst/>
                  <a:gdLst>
                    <a:gd name="connsiteX0" fmla="*/ 454819 w 454819"/>
                    <a:gd name="connsiteY0" fmla="*/ 0 h 714375"/>
                    <a:gd name="connsiteX1" fmla="*/ 407194 w 454819"/>
                    <a:gd name="connsiteY1" fmla="*/ 100012 h 714375"/>
                    <a:gd name="connsiteX2" fmla="*/ 359569 w 454819"/>
                    <a:gd name="connsiteY2" fmla="*/ 164306 h 714375"/>
                    <a:gd name="connsiteX3" fmla="*/ 254794 w 454819"/>
                    <a:gd name="connsiteY3" fmla="*/ 240506 h 714375"/>
                    <a:gd name="connsiteX4" fmla="*/ 195263 w 454819"/>
                    <a:gd name="connsiteY4" fmla="*/ 323850 h 714375"/>
                    <a:gd name="connsiteX5" fmla="*/ 228600 w 454819"/>
                    <a:gd name="connsiteY5" fmla="*/ 419100 h 714375"/>
                    <a:gd name="connsiteX6" fmla="*/ 242888 w 454819"/>
                    <a:gd name="connsiteY6" fmla="*/ 538162 h 714375"/>
                    <a:gd name="connsiteX7" fmla="*/ 235744 w 454819"/>
                    <a:gd name="connsiteY7" fmla="*/ 616743 h 714375"/>
                    <a:gd name="connsiteX8" fmla="*/ 195263 w 454819"/>
                    <a:gd name="connsiteY8" fmla="*/ 664368 h 714375"/>
                    <a:gd name="connsiteX9" fmla="*/ 102394 w 454819"/>
                    <a:gd name="connsiteY9" fmla="*/ 697706 h 714375"/>
                    <a:gd name="connsiteX10" fmla="*/ 0 w 454819"/>
                    <a:gd name="connsiteY10" fmla="*/ 714375 h 714375"/>
                    <a:gd name="connsiteX11" fmla="*/ 0 w 454819"/>
                    <a:gd name="connsiteY11" fmla="*/ 714375 h 7143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454819" h="714375">
                      <a:moveTo>
                        <a:pt x="454819" y="0"/>
                      </a:moveTo>
                      <a:cubicBezTo>
                        <a:pt x="438944" y="36314"/>
                        <a:pt x="423069" y="72628"/>
                        <a:pt x="407194" y="100012"/>
                      </a:cubicBezTo>
                      <a:cubicBezTo>
                        <a:pt x="391319" y="127396"/>
                        <a:pt x="384969" y="140890"/>
                        <a:pt x="359569" y="164306"/>
                      </a:cubicBezTo>
                      <a:cubicBezTo>
                        <a:pt x="334169" y="187722"/>
                        <a:pt x="282178" y="213915"/>
                        <a:pt x="254794" y="240506"/>
                      </a:cubicBezTo>
                      <a:cubicBezTo>
                        <a:pt x="227410" y="267097"/>
                        <a:pt x="199629" y="294085"/>
                        <a:pt x="195263" y="323850"/>
                      </a:cubicBezTo>
                      <a:cubicBezTo>
                        <a:pt x="190897" y="353615"/>
                        <a:pt x="220663" y="383381"/>
                        <a:pt x="228600" y="419100"/>
                      </a:cubicBezTo>
                      <a:cubicBezTo>
                        <a:pt x="236537" y="454819"/>
                        <a:pt x="241697" y="505222"/>
                        <a:pt x="242888" y="538162"/>
                      </a:cubicBezTo>
                      <a:cubicBezTo>
                        <a:pt x="244079" y="571102"/>
                        <a:pt x="243681" y="595709"/>
                        <a:pt x="235744" y="616743"/>
                      </a:cubicBezTo>
                      <a:cubicBezTo>
                        <a:pt x="227807" y="637777"/>
                        <a:pt x="217488" y="650874"/>
                        <a:pt x="195263" y="664368"/>
                      </a:cubicBezTo>
                      <a:cubicBezTo>
                        <a:pt x="173038" y="677862"/>
                        <a:pt x="134938" y="689372"/>
                        <a:pt x="102394" y="697706"/>
                      </a:cubicBezTo>
                      <a:cubicBezTo>
                        <a:pt x="69850" y="706040"/>
                        <a:pt x="0" y="714375"/>
                        <a:pt x="0" y="714375"/>
                      </a:cubicBezTo>
                      <a:lnTo>
                        <a:pt x="0" y="714375"/>
                      </a:lnTo>
                    </a:path>
                  </a:pathLst>
                </a:custGeom>
              </p:spPr>
              <p:style>
                <a:lnRef idx="3">
                  <a:schemeClr val="accent2"/>
                </a:lnRef>
                <a:fillRef idx="0">
                  <a:schemeClr val="accent2"/>
                </a:fillRef>
                <a:effectRef idx="2">
                  <a:schemeClr val="accent2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ru-RU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  <p:sp>
              <p:nvSpPr>
                <p:cNvPr id="39" name="Овал 38"/>
                <p:cNvSpPr/>
                <p:nvPr/>
              </p:nvSpPr>
              <p:spPr>
                <a:xfrm>
                  <a:off x="4628442" y="3302643"/>
                  <a:ext cx="145179" cy="145179"/>
                </a:xfrm>
                <a:prstGeom prst="ellipse">
                  <a:avLst/>
                </a:prstGeom>
                <a:ln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ru-RU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46" name="Овал 45"/>
                <p:cNvSpPr/>
                <p:nvPr/>
              </p:nvSpPr>
              <p:spPr>
                <a:xfrm>
                  <a:off x="5850708" y="1990991"/>
                  <a:ext cx="145179" cy="145179"/>
                </a:xfrm>
                <a:prstGeom prst="ellipse">
                  <a:avLst/>
                </a:prstGeom>
                <a:ln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ru-RU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21" name="Овал 20"/>
                <p:cNvSpPr/>
                <p:nvPr/>
              </p:nvSpPr>
              <p:spPr>
                <a:xfrm>
                  <a:off x="6541194" y="3186112"/>
                  <a:ext cx="114300" cy="114300"/>
                </a:xfrm>
                <a:prstGeom prst="ellipse">
                  <a:avLst/>
                </a:prstGeom>
                <a:ln/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ru-RU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47" name="Овал 46"/>
                <p:cNvSpPr/>
                <p:nvPr/>
              </p:nvSpPr>
              <p:spPr>
                <a:xfrm>
                  <a:off x="5403520" y="3235455"/>
                  <a:ext cx="114300" cy="114300"/>
                </a:xfrm>
                <a:prstGeom prst="ellipse">
                  <a:avLst/>
                </a:prstGeom>
                <a:ln/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ru-RU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48" name="Полилиния 47"/>
                <p:cNvSpPr/>
                <p:nvPr/>
              </p:nvSpPr>
              <p:spPr>
                <a:xfrm>
                  <a:off x="3605938" y="2296402"/>
                  <a:ext cx="1826157" cy="473568"/>
                </a:xfrm>
                <a:custGeom>
                  <a:avLst/>
                  <a:gdLst>
                    <a:gd name="connsiteX0" fmla="*/ 1826157 w 1826157"/>
                    <a:gd name="connsiteY0" fmla="*/ 439654 h 473568"/>
                    <a:gd name="connsiteX1" fmla="*/ 1719001 w 1826157"/>
                    <a:gd name="connsiteY1" fmla="*/ 472992 h 473568"/>
                    <a:gd name="connsiteX2" fmla="*/ 1547551 w 1826157"/>
                    <a:gd name="connsiteY2" fmla="*/ 456323 h 473568"/>
                    <a:gd name="connsiteX3" fmla="*/ 1390388 w 1826157"/>
                    <a:gd name="connsiteY3" fmla="*/ 401554 h 473568"/>
                    <a:gd name="connsiteX4" fmla="*/ 1254657 w 1826157"/>
                    <a:gd name="connsiteY4" fmla="*/ 325354 h 473568"/>
                    <a:gd name="connsiteX5" fmla="*/ 1135595 w 1826157"/>
                    <a:gd name="connsiteY5" fmla="*/ 220579 h 473568"/>
                    <a:gd name="connsiteX6" fmla="*/ 985576 w 1826157"/>
                    <a:gd name="connsiteY6" fmla="*/ 158667 h 473568"/>
                    <a:gd name="connsiteX7" fmla="*/ 873657 w 1826157"/>
                    <a:gd name="connsiteY7" fmla="*/ 103898 h 473568"/>
                    <a:gd name="connsiteX8" fmla="*/ 792695 w 1826157"/>
                    <a:gd name="connsiteY8" fmla="*/ 49129 h 473568"/>
                    <a:gd name="connsiteX9" fmla="*/ 704588 w 1826157"/>
                    <a:gd name="connsiteY9" fmla="*/ 13411 h 473568"/>
                    <a:gd name="connsiteX10" fmla="*/ 635532 w 1826157"/>
                    <a:gd name="connsiteY10" fmla="*/ 1504 h 473568"/>
                    <a:gd name="connsiteX11" fmla="*/ 554570 w 1826157"/>
                    <a:gd name="connsiteY11" fmla="*/ 44367 h 473568"/>
                    <a:gd name="connsiteX12" fmla="*/ 497420 w 1826157"/>
                    <a:gd name="connsiteY12" fmla="*/ 101517 h 473568"/>
                    <a:gd name="connsiteX13" fmla="*/ 485513 w 1826157"/>
                    <a:gd name="connsiteY13" fmla="*/ 206292 h 473568"/>
                    <a:gd name="connsiteX14" fmla="*/ 452176 w 1826157"/>
                    <a:gd name="connsiteY14" fmla="*/ 280111 h 473568"/>
                    <a:gd name="connsiteX15" fmla="*/ 385501 w 1826157"/>
                    <a:gd name="connsiteY15" fmla="*/ 318211 h 473568"/>
                    <a:gd name="connsiteX16" fmla="*/ 280726 w 1826157"/>
                    <a:gd name="connsiteY16" fmla="*/ 377742 h 473568"/>
                    <a:gd name="connsiteX17" fmla="*/ 180713 w 1826157"/>
                    <a:gd name="connsiteY17" fmla="*/ 411079 h 473568"/>
                    <a:gd name="connsiteX18" fmla="*/ 11645 w 1826157"/>
                    <a:gd name="connsiteY18" fmla="*/ 382504 h 473568"/>
                    <a:gd name="connsiteX19" fmla="*/ 28313 w 1826157"/>
                    <a:gd name="connsiteY19" fmla="*/ 382504 h 4735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826157" h="473568">
                      <a:moveTo>
                        <a:pt x="1826157" y="439654"/>
                      </a:moveTo>
                      <a:cubicBezTo>
                        <a:pt x="1795796" y="454934"/>
                        <a:pt x="1765435" y="470214"/>
                        <a:pt x="1719001" y="472992"/>
                      </a:cubicBezTo>
                      <a:cubicBezTo>
                        <a:pt x="1672567" y="475770"/>
                        <a:pt x="1602320" y="468229"/>
                        <a:pt x="1547551" y="456323"/>
                      </a:cubicBezTo>
                      <a:cubicBezTo>
                        <a:pt x="1492782" y="444417"/>
                        <a:pt x="1439204" y="423382"/>
                        <a:pt x="1390388" y="401554"/>
                      </a:cubicBezTo>
                      <a:cubicBezTo>
                        <a:pt x="1341572" y="379726"/>
                        <a:pt x="1297122" y="355516"/>
                        <a:pt x="1254657" y="325354"/>
                      </a:cubicBezTo>
                      <a:cubicBezTo>
                        <a:pt x="1212192" y="295192"/>
                        <a:pt x="1180442" y="248360"/>
                        <a:pt x="1135595" y="220579"/>
                      </a:cubicBezTo>
                      <a:cubicBezTo>
                        <a:pt x="1090748" y="192798"/>
                        <a:pt x="1029232" y="178114"/>
                        <a:pt x="985576" y="158667"/>
                      </a:cubicBezTo>
                      <a:cubicBezTo>
                        <a:pt x="941920" y="139220"/>
                        <a:pt x="905804" y="122154"/>
                        <a:pt x="873657" y="103898"/>
                      </a:cubicBezTo>
                      <a:cubicBezTo>
                        <a:pt x="841510" y="85642"/>
                        <a:pt x="820873" y="64210"/>
                        <a:pt x="792695" y="49129"/>
                      </a:cubicBezTo>
                      <a:cubicBezTo>
                        <a:pt x="764517" y="34048"/>
                        <a:pt x="730782" y="21348"/>
                        <a:pt x="704588" y="13411"/>
                      </a:cubicBezTo>
                      <a:cubicBezTo>
                        <a:pt x="678394" y="5474"/>
                        <a:pt x="660535" y="-3655"/>
                        <a:pt x="635532" y="1504"/>
                      </a:cubicBezTo>
                      <a:cubicBezTo>
                        <a:pt x="610529" y="6663"/>
                        <a:pt x="577589" y="27698"/>
                        <a:pt x="554570" y="44367"/>
                      </a:cubicBezTo>
                      <a:cubicBezTo>
                        <a:pt x="531551" y="61036"/>
                        <a:pt x="508929" y="74530"/>
                        <a:pt x="497420" y="101517"/>
                      </a:cubicBezTo>
                      <a:cubicBezTo>
                        <a:pt x="485911" y="128504"/>
                        <a:pt x="493054" y="176527"/>
                        <a:pt x="485513" y="206292"/>
                      </a:cubicBezTo>
                      <a:cubicBezTo>
                        <a:pt x="477972" y="236057"/>
                        <a:pt x="468845" y="261458"/>
                        <a:pt x="452176" y="280111"/>
                      </a:cubicBezTo>
                      <a:cubicBezTo>
                        <a:pt x="435507" y="298764"/>
                        <a:pt x="385501" y="318211"/>
                        <a:pt x="385501" y="318211"/>
                      </a:cubicBezTo>
                      <a:cubicBezTo>
                        <a:pt x="356926" y="334483"/>
                        <a:pt x="314857" y="362264"/>
                        <a:pt x="280726" y="377742"/>
                      </a:cubicBezTo>
                      <a:cubicBezTo>
                        <a:pt x="246595" y="393220"/>
                        <a:pt x="225560" y="410285"/>
                        <a:pt x="180713" y="411079"/>
                      </a:cubicBezTo>
                      <a:cubicBezTo>
                        <a:pt x="135866" y="411873"/>
                        <a:pt x="37045" y="387266"/>
                        <a:pt x="11645" y="382504"/>
                      </a:cubicBezTo>
                      <a:cubicBezTo>
                        <a:pt x="-13755" y="377742"/>
                        <a:pt x="7279" y="380123"/>
                        <a:pt x="28313" y="382504"/>
                      </a:cubicBezTo>
                    </a:path>
                  </a:pathLst>
                </a:custGeom>
              </p:spPr>
              <p:style>
                <a:lnRef idx="3">
                  <a:schemeClr val="accent3"/>
                </a:lnRef>
                <a:fillRef idx="0">
                  <a:schemeClr val="accent3"/>
                </a:fillRef>
                <a:effectRef idx="2">
                  <a:schemeClr val="accent3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ru-RU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  <p:sp>
              <p:nvSpPr>
                <p:cNvPr id="44" name="Овал 43"/>
                <p:cNvSpPr/>
                <p:nvPr/>
              </p:nvSpPr>
              <p:spPr>
                <a:xfrm>
                  <a:off x="5390499" y="2690994"/>
                  <a:ext cx="145179" cy="145179"/>
                </a:xfrm>
                <a:prstGeom prst="ellipse">
                  <a:avLst/>
                </a:prstGeom>
                <a:ln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ru-RU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50" name="Овал 49"/>
                <p:cNvSpPr/>
                <p:nvPr/>
              </p:nvSpPr>
              <p:spPr>
                <a:xfrm>
                  <a:off x="4179649" y="2223812"/>
                  <a:ext cx="145179" cy="145179"/>
                </a:xfrm>
                <a:prstGeom prst="ellipse">
                  <a:avLst/>
                </a:prstGeom>
                <a:ln/>
              </p:spPr>
              <p:style>
                <a:lnRef idx="0">
                  <a:schemeClr val="accent3"/>
                </a:lnRef>
                <a:fillRef idx="3">
                  <a:schemeClr val="accent3"/>
                </a:fillRef>
                <a:effectRef idx="3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ru-RU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51" name="Овал 50"/>
                <p:cNvSpPr/>
                <p:nvPr/>
              </p:nvSpPr>
              <p:spPr>
                <a:xfrm>
                  <a:off x="3527338" y="2578971"/>
                  <a:ext cx="145179" cy="145179"/>
                </a:xfrm>
                <a:prstGeom prst="ellipse">
                  <a:avLst/>
                </a:prstGeom>
                <a:ln/>
              </p:spPr>
              <p:style>
                <a:lnRef idx="0">
                  <a:schemeClr val="accent3"/>
                </a:lnRef>
                <a:fillRef idx="3">
                  <a:schemeClr val="accent3"/>
                </a:fillRef>
                <a:effectRef idx="3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ru-RU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52" name="TextBox 51"/>
                <p:cNvSpPr txBox="1"/>
                <p:nvPr/>
              </p:nvSpPr>
              <p:spPr>
                <a:xfrm>
                  <a:off x="5463845" y="2684799"/>
                  <a:ext cx="856775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defTabSz="914400"/>
                  <a:r>
                    <a:rPr lang="ru-RU" sz="1200" b="1" dirty="0" err="1">
                      <a:solidFill>
                        <a:srgbClr val="C0504D">
                          <a:lumMod val="50000"/>
                        </a:srgbClr>
                      </a:solidFill>
                      <a:latin typeface="Arial Narrow" panose="020B0606020202030204" pitchFamily="34" charset="0"/>
                    </a:rPr>
                    <a:t>с.Асыма</a:t>
                  </a:r>
                  <a:endParaRPr lang="ru-RU" sz="1200" b="1" dirty="0">
                    <a:solidFill>
                      <a:srgbClr val="C0504D">
                        <a:lumMod val="50000"/>
                      </a:srgbClr>
                    </a:solidFill>
                    <a:latin typeface="Arial Narrow" panose="020B0606020202030204" pitchFamily="34" charset="0"/>
                  </a:endParaRPr>
                </a:p>
              </p:txBody>
            </p:sp>
            <p:sp>
              <p:nvSpPr>
                <p:cNvPr id="53" name="TextBox 52"/>
                <p:cNvSpPr txBox="1"/>
                <p:nvPr/>
              </p:nvSpPr>
              <p:spPr>
                <a:xfrm>
                  <a:off x="5711922" y="2242658"/>
                  <a:ext cx="943572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defTabSz="914400"/>
                  <a:r>
                    <a:rPr lang="ru-RU" sz="1200" b="1" dirty="0" err="1">
                      <a:solidFill>
                        <a:srgbClr val="C0504D">
                          <a:lumMod val="50000"/>
                        </a:srgbClr>
                      </a:solidFill>
                      <a:latin typeface="Arial Narrow" panose="020B0606020202030204" pitchFamily="34" charset="0"/>
                    </a:rPr>
                    <a:t>с.Кюерелях</a:t>
                  </a:r>
                  <a:endParaRPr lang="ru-RU" sz="1200" b="1" dirty="0">
                    <a:solidFill>
                      <a:srgbClr val="C0504D">
                        <a:lumMod val="50000"/>
                      </a:srgbClr>
                    </a:solidFill>
                    <a:latin typeface="Arial Narrow" panose="020B0606020202030204" pitchFamily="34" charset="0"/>
                  </a:endParaRPr>
                </a:p>
              </p:txBody>
            </p:sp>
            <p:sp>
              <p:nvSpPr>
                <p:cNvPr id="54" name="TextBox 53"/>
                <p:cNvSpPr txBox="1"/>
                <p:nvPr/>
              </p:nvSpPr>
              <p:spPr>
                <a:xfrm>
                  <a:off x="5515676" y="1734686"/>
                  <a:ext cx="1249919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defTabSz="914400"/>
                  <a:r>
                    <a:rPr lang="ru-RU" sz="1200" b="1" dirty="0" err="1">
                      <a:solidFill>
                        <a:srgbClr val="C0504D">
                          <a:lumMod val="50000"/>
                        </a:srgbClr>
                      </a:solidFill>
                      <a:latin typeface="Arial Narrow" panose="020B0606020202030204" pitchFamily="34" charset="0"/>
                    </a:rPr>
                    <a:t>с.Бясь-Кюель</a:t>
                  </a:r>
                  <a:endParaRPr lang="ru-RU" sz="1200" b="1" dirty="0">
                    <a:solidFill>
                      <a:srgbClr val="C0504D">
                        <a:lumMod val="50000"/>
                      </a:srgbClr>
                    </a:solidFill>
                    <a:latin typeface="Arial Narrow" panose="020B0606020202030204" pitchFamily="34" charset="0"/>
                  </a:endParaRPr>
                </a:p>
              </p:txBody>
            </p:sp>
            <p:sp>
              <p:nvSpPr>
                <p:cNvPr id="55" name="TextBox 54"/>
                <p:cNvSpPr txBox="1"/>
                <p:nvPr/>
              </p:nvSpPr>
              <p:spPr>
                <a:xfrm>
                  <a:off x="3757109" y="1968925"/>
                  <a:ext cx="1003429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defTabSz="914400"/>
                  <a:r>
                    <a:rPr lang="ru-RU" sz="1200" b="1" dirty="0" err="1">
                      <a:solidFill>
                        <a:srgbClr val="9BBB59">
                          <a:lumMod val="50000"/>
                        </a:srgbClr>
                      </a:solidFill>
                      <a:latin typeface="Arial Narrow" panose="020B0606020202030204" pitchFamily="34" charset="0"/>
                    </a:rPr>
                    <a:t>с.Орто-Сурт</a:t>
                  </a:r>
                  <a:endParaRPr lang="ru-RU" sz="1200" b="1" dirty="0">
                    <a:solidFill>
                      <a:srgbClr val="9BBB59">
                        <a:lumMod val="50000"/>
                      </a:srgbClr>
                    </a:solidFill>
                    <a:latin typeface="Arial Narrow" panose="020B0606020202030204" pitchFamily="34" charset="0"/>
                  </a:endParaRPr>
                </a:p>
              </p:txBody>
            </p:sp>
            <p:sp>
              <p:nvSpPr>
                <p:cNvPr id="56" name="TextBox 55"/>
                <p:cNvSpPr txBox="1"/>
                <p:nvPr/>
              </p:nvSpPr>
              <p:spPr>
                <a:xfrm>
                  <a:off x="3048000" y="2326500"/>
                  <a:ext cx="856775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defTabSz="914400"/>
                  <a:r>
                    <a:rPr lang="ru-RU" sz="1200" b="1" dirty="0" err="1">
                      <a:solidFill>
                        <a:srgbClr val="9BBB59">
                          <a:lumMod val="50000"/>
                        </a:srgbClr>
                      </a:solidFill>
                      <a:latin typeface="Arial Narrow" panose="020B0606020202030204" pitchFamily="34" charset="0"/>
                    </a:rPr>
                    <a:t>с.Кептин</a:t>
                  </a:r>
                  <a:endParaRPr lang="ru-RU" sz="1200" b="1" dirty="0">
                    <a:solidFill>
                      <a:srgbClr val="9BBB59">
                        <a:lumMod val="50000"/>
                      </a:srgbClr>
                    </a:solidFill>
                    <a:latin typeface="Arial Narrow" panose="020B0606020202030204" pitchFamily="34" charset="0"/>
                  </a:endParaRPr>
                </a:p>
              </p:txBody>
            </p:sp>
            <p:sp>
              <p:nvSpPr>
                <p:cNvPr id="57" name="Овал 56"/>
                <p:cNvSpPr/>
                <p:nvPr/>
              </p:nvSpPr>
              <p:spPr>
                <a:xfrm>
                  <a:off x="7139360" y="3447822"/>
                  <a:ext cx="114300" cy="114300"/>
                </a:xfrm>
                <a:prstGeom prst="ellipse">
                  <a:avLst/>
                </a:prstGeom>
                <a:ln/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ru-RU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</p:grpSp>
        </p:grpSp>
        <p:sp>
          <p:nvSpPr>
            <p:cNvPr id="45" name="Овал 44"/>
            <p:cNvSpPr/>
            <p:nvPr/>
          </p:nvSpPr>
          <p:spPr>
            <a:xfrm>
              <a:off x="5638800" y="2343150"/>
              <a:ext cx="145179" cy="145179"/>
            </a:xfrm>
            <a:prstGeom prst="ellipse">
              <a:avLst/>
            </a:pr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ru-RU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5998643" y="2023467"/>
            <a:ext cx="738753" cy="2263230"/>
            <a:chOff x="5998414" y="2448281"/>
            <a:chExt cx="738753" cy="2263230"/>
          </a:xfrm>
        </p:grpSpPr>
        <p:cxnSp>
          <p:nvCxnSpPr>
            <p:cNvPr id="67" name="Прямая соединительная линия 66"/>
            <p:cNvCxnSpPr/>
            <p:nvPr/>
          </p:nvCxnSpPr>
          <p:spPr>
            <a:xfrm flipH="1" flipV="1">
              <a:off x="6122861" y="2513777"/>
              <a:ext cx="533400" cy="7093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Прямая соединительная линия 68"/>
            <p:cNvCxnSpPr/>
            <p:nvPr/>
          </p:nvCxnSpPr>
          <p:spPr>
            <a:xfrm flipH="1" flipV="1">
              <a:off x="6113415" y="3582887"/>
              <a:ext cx="533400" cy="7093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0" name="Прямая соединительная линия 69"/>
            <p:cNvCxnSpPr/>
            <p:nvPr/>
          </p:nvCxnSpPr>
          <p:spPr>
            <a:xfrm flipH="1" flipV="1">
              <a:off x="6090265" y="4644904"/>
              <a:ext cx="533400" cy="7093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61" name="Овал 60"/>
            <p:cNvSpPr/>
            <p:nvPr/>
          </p:nvSpPr>
          <p:spPr>
            <a:xfrm>
              <a:off x="5998414" y="4565929"/>
              <a:ext cx="145179" cy="145179"/>
            </a:xfrm>
            <a:prstGeom prst="ellipse">
              <a:avLst/>
            </a:pr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ru-RU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2" name="Овал 61"/>
            <p:cNvSpPr/>
            <p:nvPr/>
          </p:nvSpPr>
          <p:spPr>
            <a:xfrm>
              <a:off x="6591988" y="4566332"/>
              <a:ext cx="145179" cy="145179"/>
            </a:xfrm>
            <a:prstGeom prst="ellipse">
              <a:avLst/>
            </a:pr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ru-RU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3" name="Овал 62"/>
            <p:cNvSpPr/>
            <p:nvPr/>
          </p:nvSpPr>
          <p:spPr>
            <a:xfrm>
              <a:off x="5998414" y="2448281"/>
              <a:ext cx="145179" cy="145179"/>
            </a:xfrm>
            <a:prstGeom prst="ellipse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ru-RU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4" name="Овал 63"/>
            <p:cNvSpPr/>
            <p:nvPr/>
          </p:nvSpPr>
          <p:spPr>
            <a:xfrm>
              <a:off x="6591988" y="2448684"/>
              <a:ext cx="145179" cy="145179"/>
            </a:xfrm>
            <a:prstGeom prst="ellipse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ru-RU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5" name="Овал 64"/>
            <p:cNvSpPr/>
            <p:nvPr/>
          </p:nvSpPr>
          <p:spPr>
            <a:xfrm>
              <a:off x="5998414" y="3521955"/>
              <a:ext cx="145179" cy="145179"/>
            </a:xfrm>
            <a:prstGeom prst="ellipse">
              <a:avLst/>
            </a:pr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ru-RU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6" name="Овал 65"/>
            <p:cNvSpPr/>
            <p:nvPr/>
          </p:nvSpPr>
          <p:spPr>
            <a:xfrm>
              <a:off x="6591988" y="3522358"/>
              <a:ext cx="145179" cy="145179"/>
            </a:xfrm>
            <a:prstGeom prst="ellipse">
              <a:avLst/>
            </a:pr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ru-RU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68" name="TextBox 67"/>
          <p:cNvSpPr txBox="1"/>
          <p:nvPr/>
        </p:nvSpPr>
        <p:spPr>
          <a:xfrm>
            <a:off x="6796274" y="1950463"/>
            <a:ext cx="20433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ru-RU" sz="1200" dirty="0">
                <a:solidFill>
                  <a:prstClr val="black"/>
                </a:solidFill>
                <a:latin typeface="Arial Narrow" panose="020B0606020202030204" pitchFamily="34" charset="0"/>
              </a:rPr>
              <a:t>«Вилюйский экспресс», 184 км.</a:t>
            </a:r>
            <a:endParaRPr lang="ru-RU" sz="1200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6786749" y="2954016"/>
            <a:ext cx="2043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ru-RU" sz="1200" dirty="0">
                <a:solidFill>
                  <a:prstClr val="black"/>
                </a:solidFill>
                <a:latin typeface="Arial Narrow" panose="020B0606020202030204" pitchFamily="34" charset="0"/>
              </a:rPr>
              <a:t>«Программа </a:t>
            </a:r>
            <a:r>
              <a:rPr lang="ru-RU" sz="1200" dirty="0">
                <a:solidFill>
                  <a:prstClr val="black"/>
                </a:solidFill>
                <a:latin typeface="Arial Narrow" panose="020B0606020202030204" pitchFamily="34" charset="0"/>
              </a:rPr>
              <a:t>поддержки местных </a:t>
            </a:r>
            <a:r>
              <a:rPr lang="ru-RU" sz="1200" dirty="0">
                <a:solidFill>
                  <a:prstClr val="black"/>
                </a:solidFill>
                <a:latin typeface="Arial Narrow" panose="020B0606020202030204" pitchFamily="34" charset="0"/>
              </a:rPr>
              <a:t>инициатив», 180 км.</a:t>
            </a:r>
            <a:endParaRPr lang="ru-RU" sz="1200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6786748" y="3705105"/>
            <a:ext cx="23460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ru-RU" sz="1200" dirty="0">
                <a:solidFill>
                  <a:prstClr val="black"/>
                </a:solidFill>
                <a:latin typeface="Arial Narrow" panose="020B0606020202030204" pitchFamily="34" charset="0"/>
              </a:rPr>
              <a:t>Программа </a:t>
            </a:r>
            <a:r>
              <a:rPr lang="ru-RU" sz="1200" dirty="0">
                <a:solidFill>
                  <a:prstClr val="black"/>
                </a:solidFill>
                <a:latin typeface="Arial Narrow" panose="020B0606020202030204" pitchFamily="34" charset="0"/>
              </a:rPr>
              <a:t>«Устранение цифрового </a:t>
            </a:r>
            <a:r>
              <a:rPr lang="ru-RU" sz="1200" dirty="0">
                <a:solidFill>
                  <a:prstClr val="black"/>
                </a:solidFill>
                <a:latin typeface="Arial Narrow" panose="020B0606020202030204" pitchFamily="34" charset="0"/>
              </a:rPr>
              <a:t>неравенства» </a:t>
            </a:r>
            <a:r>
              <a:rPr lang="ru-RU" sz="1200" dirty="0">
                <a:solidFill>
                  <a:prstClr val="black"/>
                </a:solidFill>
                <a:latin typeface="Arial Narrow" panose="020B0606020202030204" pitchFamily="34" charset="0"/>
              </a:rPr>
              <a:t>в рамках федерального проекта «Информационная инфраструктура» национальной программы «Цифровая экономика</a:t>
            </a:r>
            <a:r>
              <a:rPr lang="ru-RU" sz="1200" dirty="0">
                <a:solidFill>
                  <a:prstClr val="black"/>
                </a:solidFill>
                <a:latin typeface="Arial Narrow" panose="020B0606020202030204" pitchFamily="34" charset="0"/>
              </a:rPr>
              <a:t>», 189 км.</a:t>
            </a:r>
            <a:endParaRPr lang="ru-RU" sz="1200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sp>
        <p:nvSpPr>
          <p:cNvPr id="60" name="Заголовок 1"/>
          <p:cNvSpPr>
            <a:spLocks noGrp="1"/>
          </p:cNvSpPr>
          <p:nvPr>
            <p:ph type="title"/>
          </p:nvPr>
        </p:nvSpPr>
        <p:spPr>
          <a:xfrm>
            <a:off x="0" y="365127"/>
            <a:ext cx="9144000" cy="615602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СВЯЗЬ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020216" y="5722804"/>
            <a:ext cx="412378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с. </a:t>
            </a:r>
            <a:r>
              <a:rPr lang="ru-RU" sz="1400" dirty="0" err="1" smtClean="0">
                <a:latin typeface="Arial Narrow" panose="020B0606020202030204" pitchFamily="34" charset="0"/>
                <a:ea typeface="Times New Roman" panose="02020603050405020304" pitchFamily="18" charset="0"/>
              </a:rPr>
              <a:t>Бясь-кюель</a:t>
            </a:r>
            <a:r>
              <a:rPr lang="ru-RU" sz="1400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 реализован пилотный проект «Последняя миля», построены </a:t>
            </a:r>
            <a:r>
              <a:rPr lang="ru-RU" sz="1400" dirty="0" err="1" smtClean="0">
                <a:latin typeface="Arial Narrow" panose="020B0606020202030204" pitchFamily="34" charset="0"/>
                <a:ea typeface="Times New Roman" panose="02020603050405020304" pitchFamily="18" charset="0"/>
              </a:rPr>
              <a:t>внутрипоселковые</a:t>
            </a:r>
            <a:r>
              <a:rPr lang="ru-RU" sz="1400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 линии, подключены </a:t>
            </a:r>
            <a:r>
              <a:rPr lang="ru-RU" sz="1400" b="1" dirty="0" smtClean="0">
                <a:solidFill>
                  <a:srgbClr val="C00000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150 абонентов. </a:t>
            </a:r>
            <a:endParaRPr lang="ru-RU" sz="14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05140" y="5696170"/>
            <a:ext cx="396330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Arial Narrow" panose="020B0606020202030204" pitchFamily="34" charset="0"/>
                <a:ea typeface="Times New Roman" panose="02020603050405020304" pitchFamily="18" charset="0"/>
              </a:rPr>
              <a:t>с. </a:t>
            </a:r>
            <a:r>
              <a:rPr lang="ru-RU" sz="1400" dirty="0" err="1">
                <a:latin typeface="Arial Narrow" panose="020B0606020202030204" pitchFamily="34" charset="0"/>
                <a:ea typeface="Times New Roman" panose="02020603050405020304" pitchFamily="18" charset="0"/>
              </a:rPr>
              <a:t>Орто-Сурт</a:t>
            </a:r>
            <a:r>
              <a:rPr lang="ru-RU" sz="1400" dirty="0">
                <a:latin typeface="Arial Narrow" panose="020B0606020202030204" pitchFamily="34" charset="0"/>
                <a:ea typeface="Times New Roman" panose="02020603050405020304" pitchFamily="18" charset="0"/>
              </a:rPr>
              <a:t> и </a:t>
            </a:r>
            <a:r>
              <a:rPr lang="ru-RU" sz="1400" dirty="0" err="1">
                <a:latin typeface="Arial Narrow" panose="020B0606020202030204" pitchFamily="34" charset="0"/>
                <a:ea typeface="Times New Roman" panose="02020603050405020304" pitchFamily="18" charset="0"/>
              </a:rPr>
              <a:t>с.Кептин</a:t>
            </a:r>
            <a:r>
              <a:rPr lang="ru-RU" sz="1400" dirty="0">
                <a:latin typeface="Arial Narrow" panose="020B0606020202030204" pitchFamily="34" charset="0"/>
                <a:ea typeface="Times New Roman" panose="02020603050405020304" pitchFamily="18" charset="0"/>
              </a:rPr>
              <a:t>. </a:t>
            </a:r>
            <a:r>
              <a:rPr lang="ru-RU" sz="1400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идут </a:t>
            </a:r>
            <a:r>
              <a:rPr lang="ru-RU" sz="1400" dirty="0">
                <a:latin typeface="Arial Narrow" panose="020B0606020202030204" pitchFamily="34" charset="0"/>
                <a:ea typeface="Times New Roman" panose="02020603050405020304" pitchFamily="18" charset="0"/>
              </a:rPr>
              <a:t>работы по устранению замечаний строительства оптической </a:t>
            </a:r>
            <a:r>
              <a:rPr lang="ru-RU" sz="1400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линии. </a:t>
            </a:r>
            <a:endParaRPr lang="ru-RU" sz="1400" dirty="0">
              <a:latin typeface="Arial Narrow" panose="020B0606020202030204" pitchFamily="34" charset="0"/>
            </a:endParaRPr>
          </a:p>
          <a:p>
            <a:r>
              <a:rPr lang="ru-RU" sz="1400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В </a:t>
            </a:r>
            <a:r>
              <a:rPr lang="ru-RU" sz="1400" dirty="0" err="1">
                <a:latin typeface="Arial Narrow" panose="020B0606020202030204" pitchFamily="34" charset="0"/>
                <a:ea typeface="Times New Roman" panose="02020603050405020304" pitchFamily="18" charset="0"/>
              </a:rPr>
              <a:t>мкр</a:t>
            </a:r>
            <a:r>
              <a:rPr lang="ru-RU" sz="1400" dirty="0">
                <a:latin typeface="Arial Narrow" panose="020B0606020202030204" pitchFamily="34" charset="0"/>
                <a:ea typeface="Times New Roman" panose="02020603050405020304" pitchFamily="18" charset="0"/>
              </a:rPr>
              <a:t>. ПМК и </a:t>
            </a:r>
            <a:r>
              <a:rPr lang="ru-RU" sz="1400" dirty="0" err="1">
                <a:latin typeface="Arial Narrow" panose="020B0606020202030204" pitchFamily="34" charset="0"/>
                <a:ea typeface="Times New Roman" panose="02020603050405020304" pitchFamily="18" charset="0"/>
              </a:rPr>
              <a:t>мкр</a:t>
            </a:r>
            <a:r>
              <a:rPr lang="ru-RU" sz="1400" dirty="0">
                <a:latin typeface="Arial Narrow" panose="020B0606020202030204" pitchFamily="34" charset="0"/>
                <a:ea typeface="Times New Roman" panose="02020603050405020304" pitchFamily="18" charset="0"/>
              </a:rPr>
              <a:t>. ДРСУ с. Бердигестях подведены оптоволоконные линии </a:t>
            </a:r>
            <a:r>
              <a:rPr lang="ru-RU" sz="1400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связи. </a:t>
            </a:r>
            <a:endParaRPr lang="ru-RU" sz="1400" dirty="0">
              <a:latin typeface="Arial Narrow" panose="020B0606020202030204" pitchFamily="34" charset="0"/>
            </a:endParaRPr>
          </a:p>
        </p:txBody>
      </p:sp>
      <p:pic>
        <p:nvPicPr>
          <p:cNvPr id="4098" name="Picture 2" descr="https://www.vippng.com/png/detail/211-2112198_ict-icon-png-telecom-png-ico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39" y="5911374"/>
            <a:ext cx="600001" cy="523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2" descr="https://www.vippng.com/png/detail/211-2112198_ict-icon-png-telecom-png-ico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7806" y="5851334"/>
            <a:ext cx="600001" cy="523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679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object 5"/>
          <p:cNvSpPr txBox="1">
            <a:spLocks noChangeArrowheads="1"/>
          </p:cNvSpPr>
          <p:nvPr/>
        </p:nvSpPr>
        <p:spPr bwMode="auto">
          <a:xfrm>
            <a:off x="1115616" y="1282671"/>
            <a:ext cx="3240360" cy="466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23477" rIns="0" bIns="0">
            <a:spAutoFit/>
          </a:bodyPr>
          <a:lstStyle>
            <a:lvl1pPr marL="142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0716" defTabSz="685800" eaLnBrk="1" hangingPunct="1">
              <a:lnSpc>
                <a:spcPct val="90000"/>
              </a:lnSpc>
            </a:pPr>
            <a:r>
              <a:rPr lang="ru-RU" altLang="ru-RU" sz="16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Всего общественных организаций – </a:t>
            </a:r>
            <a:r>
              <a:rPr lang="ru-RU" altLang="ru-RU" sz="16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143</a:t>
            </a:r>
            <a:r>
              <a:rPr lang="ru-RU" altLang="ru-RU" sz="16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,</a:t>
            </a:r>
            <a:r>
              <a:rPr lang="ru-RU" altLang="ru-RU" sz="1600" dirty="0">
                <a:solidFill>
                  <a:srgbClr val="002060"/>
                </a:solidFill>
                <a:latin typeface="Arial Narrow" panose="020B0606020202030204" pitchFamily="34" charset="0"/>
              </a:rPr>
              <a:t> </a:t>
            </a:r>
            <a:r>
              <a:rPr lang="ru-RU" altLang="ru-RU" sz="16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из них ТОС – 53.</a:t>
            </a:r>
          </a:p>
        </p:txBody>
      </p:sp>
      <p:sp>
        <p:nvSpPr>
          <p:cNvPr id="14339" name="Заголовок 1"/>
          <p:cNvSpPr txBox="1">
            <a:spLocks/>
          </p:cNvSpPr>
          <p:nvPr/>
        </p:nvSpPr>
        <p:spPr bwMode="auto">
          <a:xfrm>
            <a:off x="0" y="196682"/>
            <a:ext cx="9144000" cy="52170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685800" eaLnBrk="1" hangingPunct="1">
              <a:lnSpc>
                <a:spcPct val="90000"/>
              </a:lnSpc>
            </a:pPr>
            <a:r>
              <a:rPr lang="ru-RU" altLang="ru-RU" sz="2100" b="1" dirty="0" smtClean="0">
                <a:latin typeface="Arial Narrow" panose="020B0606020202030204" pitchFamily="34" charset="0"/>
              </a:rPr>
              <a:t>Развитие гражданского общества</a:t>
            </a:r>
            <a:endParaRPr lang="ru-RU" altLang="ru-RU" sz="2100" b="1" dirty="0">
              <a:latin typeface="Arial Narrow" panose="020B0606020202030204" pitchFamily="34" charset="0"/>
            </a:endParaRPr>
          </a:p>
        </p:txBody>
      </p:sp>
      <p:sp>
        <p:nvSpPr>
          <p:cNvPr id="14340" name="object 5"/>
          <p:cNvSpPr txBox="1">
            <a:spLocks noChangeArrowheads="1"/>
          </p:cNvSpPr>
          <p:nvPr/>
        </p:nvSpPr>
        <p:spPr bwMode="auto">
          <a:xfrm>
            <a:off x="1114305" y="2194505"/>
            <a:ext cx="3175260" cy="688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23477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685800" eaLnBrk="1" hangingPunct="1">
              <a:lnSpc>
                <a:spcPct val="90000"/>
              </a:lnSpc>
            </a:pPr>
            <a:r>
              <a:rPr lang="ru-RU" sz="16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Всего </a:t>
            </a:r>
            <a:r>
              <a:rPr lang="ru-RU" sz="16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32</a:t>
            </a:r>
            <a:r>
              <a:rPr lang="ru-RU" sz="16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 юридически зарегистрированных НКО, из них 5 ТОС в МО</a:t>
            </a:r>
            <a:endParaRPr lang="ru-RU" altLang="ru-RU" sz="1600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14341" name="object 5"/>
          <p:cNvSpPr txBox="1">
            <a:spLocks noChangeArrowheads="1"/>
          </p:cNvSpPr>
          <p:nvPr/>
        </p:nvSpPr>
        <p:spPr bwMode="auto">
          <a:xfrm>
            <a:off x="5211243" y="1124744"/>
            <a:ext cx="3326463" cy="762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23477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685800" eaLnBrk="1" hangingPunct="1"/>
            <a:r>
              <a:rPr lang="ru-RU" altLang="ru-RU" sz="16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1 проект получил грант Федерального конкурса «Поддержка культурных инициатив РФ» на сумму 488,62 </a:t>
            </a:r>
            <a:r>
              <a:rPr lang="ru-RU" altLang="ru-RU" sz="1600" dirty="0" err="1" smtClean="0">
                <a:solidFill>
                  <a:srgbClr val="002060"/>
                </a:solidFill>
                <a:latin typeface="Arial Narrow" panose="020B0606020202030204" pitchFamily="34" charset="0"/>
              </a:rPr>
              <a:t>тыс.руб</a:t>
            </a:r>
            <a:r>
              <a:rPr lang="ru-RU" altLang="ru-RU" sz="16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. </a:t>
            </a:r>
            <a:endParaRPr lang="ru-RU" altLang="ru-RU" sz="1600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14352" name="object 5"/>
          <p:cNvSpPr txBox="1">
            <a:spLocks noChangeArrowheads="1"/>
          </p:cNvSpPr>
          <p:nvPr/>
        </p:nvSpPr>
        <p:spPr bwMode="auto">
          <a:xfrm>
            <a:off x="1118531" y="3375288"/>
            <a:ext cx="3326463" cy="688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23477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685800" eaLnBrk="1" hangingPunct="1">
              <a:lnSpc>
                <a:spcPct val="90000"/>
              </a:lnSpc>
            </a:pPr>
            <a:r>
              <a:rPr lang="ru-RU" altLang="ru-RU" sz="16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9 проектов получили грант Фонда президентских грантов РФ на сумму 4 418,66 </a:t>
            </a:r>
            <a:r>
              <a:rPr lang="ru-RU" altLang="ru-RU" sz="1600" dirty="0" err="1" smtClean="0">
                <a:solidFill>
                  <a:srgbClr val="002060"/>
                </a:solidFill>
                <a:latin typeface="Arial Narrow" panose="020B0606020202030204" pitchFamily="34" charset="0"/>
              </a:rPr>
              <a:t>тыс.руб</a:t>
            </a:r>
            <a:r>
              <a:rPr lang="ru-RU" altLang="ru-RU" sz="16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.</a:t>
            </a:r>
            <a:endParaRPr lang="ru-RU" altLang="ru-RU" sz="1600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2" name="AutoShape 18" descr="https://static.wixstatic.com/media/d49c4c_d7c4021af5cc49dbb4e1109730e8f894~mv2.jpg/v1/fill/w_261,h_261,al_c,q_80,usm_0.66_1.00_0.01/%D0%B1%D1%80%D0%B5%D0%BD%D0%B4%D0%B1%D1%83%D0%BA_%D0%A1%D1%82%D1%80%D0%B0%D0%BD%D0%B8%D1%86%D0%B0_09.webp"/>
          <p:cNvSpPr>
            <a:spLocks noChangeAspect="1" noChangeArrowheads="1"/>
          </p:cNvSpPr>
          <p:nvPr/>
        </p:nvSpPr>
        <p:spPr bwMode="auto">
          <a:xfrm>
            <a:off x="1259681" y="74890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ru-RU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AutoShape 20" descr="https://static.wixstatic.com/media/d49c4c_d7c4021af5cc49dbb4e1109730e8f894~mv2.jpg/v1/fill/w_261,h_261,al_c,q_80,usm_0.66_1.00_0.01/%D0%B1%D1%80%D0%B5%D0%BD%D0%B4%D0%B1%D1%83%D0%BA_%D0%A1%D1%82%D1%80%D0%B0%D0%BD%D0%B8%D1%86%D0%B0_09.webp"/>
          <p:cNvSpPr>
            <a:spLocks noChangeAspect="1" noChangeArrowheads="1"/>
          </p:cNvSpPr>
          <p:nvPr/>
        </p:nvSpPr>
        <p:spPr bwMode="auto">
          <a:xfrm>
            <a:off x="1373981" y="863204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ru-RU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165114" y="2206192"/>
            <a:ext cx="35833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/>
            <a:r>
              <a:rPr lang="ru-RU" altLang="ru-RU" sz="16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6 проектов получили грант на республиканском конкурсе «Гранты Главы РС(Я) на общую сумму – 1 293,9 тыс. руб.</a:t>
            </a:r>
            <a:endParaRPr lang="ru-RU" altLang="ru-RU" sz="1600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181232" y="3200628"/>
            <a:ext cx="38833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/>
            <a:r>
              <a:rPr lang="ru-RU" altLang="ru-RU" sz="16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8 проектов получили грант </a:t>
            </a:r>
            <a:r>
              <a:rPr lang="ru-RU" altLang="ru-RU" sz="1600" dirty="0" err="1" smtClean="0">
                <a:solidFill>
                  <a:srgbClr val="002060"/>
                </a:solidFill>
                <a:latin typeface="Arial Narrow" panose="020B0606020202030204" pitchFamily="34" charset="0"/>
              </a:rPr>
              <a:t>Алмазэргиэнбанка</a:t>
            </a:r>
            <a:r>
              <a:rPr lang="ru-RU" altLang="ru-RU" sz="16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 на сумму 325 </a:t>
            </a:r>
            <a:r>
              <a:rPr lang="ru-RU" altLang="ru-RU" sz="1600" dirty="0" err="1" smtClean="0">
                <a:solidFill>
                  <a:srgbClr val="002060"/>
                </a:solidFill>
                <a:latin typeface="Arial Narrow" panose="020B0606020202030204" pitchFamily="34" charset="0"/>
              </a:rPr>
              <a:t>тыс.руб</a:t>
            </a:r>
            <a:r>
              <a:rPr lang="ru-RU" altLang="ru-RU" sz="1600" dirty="0">
                <a:solidFill>
                  <a:srgbClr val="002060"/>
                </a:solidFill>
                <a:latin typeface="Arial Narrow" panose="020B0606020202030204" pitchFamily="34" charset="0"/>
              </a:rPr>
              <a:t>. Конкурс </a:t>
            </a:r>
            <a:r>
              <a:rPr lang="ru-RU" altLang="ru-RU" sz="1600" dirty="0" err="1">
                <a:solidFill>
                  <a:srgbClr val="002060"/>
                </a:solidFill>
                <a:latin typeface="Arial Narrow" panose="020B0606020202030204" pitchFamily="34" charset="0"/>
              </a:rPr>
              <a:t>Алмазкредитсервис</a:t>
            </a:r>
            <a:r>
              <a:rPr lang="ru-RU" altLang="ru-RU" sz="1600" dirty="0">
                <a:solidFill>
                  <a:srgbClr val="002060"/>
                </a:solidFill>
                <a:latin typeface="Arial Narrow" panose="020B0606020202030204" pitchFamily="34" charset="0"/>
              </a:rPr>
              <a:t> 1 проект на сумму 150 </a:t>
            </a:r>
            <a:r>
              <a:rPr lang="ru-RU" altLang="ru-RU" sz="1600" dirty="0" err="1">
                <a:solidFill>
                  <a:srgbClr val="002060"/>
                </a:solidFill>
                <a:latin typeface="Arial Narrow" panose="020B0606020202030204" pitchFamily="34" charset="0"/>
              </a:rPr>
              <a:t>тыс.руб</a:t>
            </a:r>
            <a:r>
              <a:rPr lang="ru-RU" altLang="ru-RU" sz="1600" dirty="0">
                <a:solidFill>
                  <a:srgbClr val="002060"/>
                </a:solidFill>
                <a:latin typeface="Arial Narrow" panose="020B0606020202030204" pitchFamily="34" charset="0"/>
              </a:rPr>
              <a:t>.</a:t>
            </a:r>
          </a:p>
        </p:txBody>
      </p:sp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539" y="2132856"/>
            <a:ext cx="1258011" cy="985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2663" y="1163977"/>
            <a:ext cx="561893" cy="630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" name="Рисунок 4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38567" y="3699843"/>
            <a:ext cx="875444" cy="72789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64328" y="3260389"/>
            <a:ext cx="673252" cy="701188"/>
          </a:xfrm>
          <a:prstGeom prst="rect">
            <a:avLst/>
          </a:prstGeom>
        </p:spPr>
      </p:pic>
      <p:pic>
        <p:nvPicPr>
          <p:cNvPr id="5122" name="Picture 2" descr="https://news.illinois.edu/files/6367/347629/86406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214" y="1219243"/>
            <a:ext cx="842681" cy="672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pravoslavnayasemya.ru/images/pomosch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427" y="2132856"/>
            <a:ext cx="810008" cy="739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2915816" y="4269190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Проекты ППМИ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91451" y="4786553"/>
            <a:ext cx="2495085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  <a:tabLst>
                <a:tab pos="270510" algn="l"/>
              </a:tabLst>
            </a:pPr>
            <a:r>
              <a:rPr lang="ru-RU" sz="14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2021 году в Горном улусе реализованы </a:t>
            </a:r>
            <a:r>
              <a:rPr lang="ru-RU" sz="1400" b="1" dirty="0">
                <a:solidFill>
                  <a:srgbClr val="C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14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(из них 5 проектов в селе Бердигестях) проектов по Программе поддержки местных инициатив на общую сумму </a:t>
            </a:r>
            <a:r>
              <a:rPr lang="ru-RU" sz="14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15 793,21 </a:t>
            </a:r>
            <a:r>
              <a:rPr lang="ru-RU" sz="1400" dirty="0" err="1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тыс.руб</a:t>
            </a:r>
            <a:r>
              <a:rPr lang="ru-RU" sz="14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341616" y="4777249"/>
            <a:ext cx="256993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t"/>
            <a:r>
              <a:rPr lang="ru-RU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Освещение набережной р. </a:t>
            </a:r>
            <a:r>
              <a:rPr lang="ru-RU" sz="1400" dirty="0" err="1">
                <a:solidFill>
                  <a:srgbClr val="002060"/>
                </a:solidFill>
                <a:latin typeface="Arial Narrow" panose="020B0606020202030204" pitchFamily="34" charset="0"/>
              </a:rPr>
              <a:t>Маатта</a:t>
            </a:r>
            <a:endParaRPr lang="ru-RU" sz="1400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347864" y="5282044"/>
            <a:ext cx="24628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/>
            <a:r>
              <a:rPr lang="ru-RU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Обустройство площадки ГТО в с. Бердигестях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3354659" y="5819934"/>
            <a:ext cx="280163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ru-RU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Ремонт </a:t>
            </a:r>
            <a:r>
              <a:rPr lang="ru-RU" sz="1400" dirty="0" err="1">
                <a:solidFill>
                  <a:srgbClr val="002060"/>
                </a:solidFill>
                <a:latin typeface="Arial Narrow" panose="020B0606020202030204" pitchFamily="34" charset="0"/>
              </a:rPr>
              <a:t>внутрипоселковых</a:t>
            </a:r>
            <a:r>
              <a:rPr lang="ru-RU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 автомобильных дорог с. </a:t>
            </a:r>
            <a:r>
              <a:rPr lang="ru-RU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Бердигестях, </a:t>
            </a:r>
            <a:r>
              <a:rPr lang="ru-RU" sz="1400" dirty="0" err="1" smtClean="0">
                <a:solidFill>
                  <a:srgbClr val="002060"/>
                </a:solidFill>
                <a:latin typeface="Arial Narrow" panose="020B0606020202030204" pitchFamily="34" charset="0"/>
              </a:rPr>
              <a:t>с.Орто-Сурт</a:t>
            </a:r>
            <a:r>
              <a:rPr lang="ru-RU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, </a:t>
            </a:r>
            <a:r>
              <a:rPr lang="ru-RU" sz="1400" dirty="0" err="1" smtClean="0">
                <a:solidFill>
                  <a:srgbClr val="002060"/>
                </a:solidFill>
                <a:latin typeface="Arial Narrow" panose="020B0606020202030204" pitchFamily="34" charset="0"/>
              </a:rPr>
              <a:t>с.Магарас</a:t>
            </a:r>
            <a:endParaRPr lang="ru-RU" sz="1400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660232" y="5661090"/>
            <a:ext cx="25346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ru-RU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Ремонт Парка культуры и отдыха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6660232" y="6078084"/>
            <a:ext cx="23757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/>
            <a:r>
              <a:rPr lang="ru-RU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Летний локальный водопровод 2 этап в </a:t>
            </a:r>
            <a:r>
              <a:rPr lang="ru-RU" sz="1400" dirty="0" err="1">
                <a:solidFill>
                  <a:srgbClr val="002060"/>
                </a:solidFill>
                <a:latin typeface="Arial Narrow" panose="020B0606020202030204" pitchFamily="34" charset="0"/>
              </a:rPr>
              <a:t>с.Кюерелях</a:t>
            </a:r>
            <a:endParaRPr lang="ru-RU" sz="1400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660232" y="4740415"/>
            <a:ext cx="261743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/>
            <a:r>
              <a:rPr lang="ru-RU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Благоустройство и ремонт мостового перехода </a:t>
            </a:r>
            <a:r>
              <a:rPr lang="ru-RU" sz="1400" dirty="0" err="1">
                <a:solidFill>
                  <a:srgbClr val="002060"/>
                </a:solidFill>
                <a:latin typeface="Arial Narrow" panose="020B0606020202030204" pitchFamily="34" charset="0"/>
              </a:rPr>
              <a:t>внутрипоселковой</a:t>
            </a:r>
            <a:r>
              <a:rPr lang="ru-RU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 дороги </a:t>
            </a:r>
            <a:r>
              <a:rPr lang="ru-RU" sz="1400" dirty="0" err="1">
                <a:solidFill>
                  <a:srgbClr val="002060"/>
                </a:solidFill>
                <a:latin typeface="Arial Narrow" panose="020B0606020202030204" pitchFamily="34" charset="0"/>
              </a:rPr>
              <a:t>с.Ерт</a:t>
            </a:r>
            <a:endParaRPr lang="ru-RU" sz="1400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pic>
        <p:nvPicPr>
          <p:cNvPr id="5126" name="Picture 6" descr="https://img2.freepng.ru/20180421/kge/kisspng-lighting-street-light-computer-icons-variety-lantern-5adb1035d50f62.2393879015243059738727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99" r="34202"/>
          <a:stretch/>
        </p:blipFill>
        <p:spPr bwMode="auto">
          <a:xfrm>
            <a:off x="2970430" y="4683466"/>
            <a:ext cx="305433" cy="525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s://im0-tub-ru.yandex.net/i?id=2f280e02aed1f16474968ff508da8af4-l&amp;n=13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73"/>
          <a:stretch/>
        </p:blipFill>
        <p:spPr bwMode="auto">
          <a:xfrm>
            <a:off x="2887527" y="5347416"/>
            <a:ext cx="471238" cy="470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https://cdn0.iconfinder.com/data/icons/map-and-navigation-2/65/94-512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4350" y="5943597"/>
            <a:ext cx="536684" cy="536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2101" y="4834673"/>
            <a:ext cx="598131" cy="593899"/>
          </a:xfrm>
          <a:prstGeom prst="rect">
            <a:avLst/>
          </a:prstGeom>
        </p:spPr>
      </p:pic>
      <p:pic>
        <p:nvPicPr>
          <p:cNvPr id="5136" name="Picture 16" descr="https://avatars.mds.yandex.net/i?id=b0996a06d01357a4d41cc02698f9ea82-5541772-images-thumbs&amp;n=13&amp;exp=1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1670" y="5460622"/>
            <a:ext cx="638991" cy="638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40" name="Picture 20" descr="https://cdn4.iconfinder.com/data/icons/construction-flat-1/2048/707_-_Tap-512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7856" y="6027001"/>
            <a:ext cx="766618" cy="766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124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0" y="260648"/>
            <a:ext cx="9144000" cy="43204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Профилактика правонарушений</a:t>
            </a:r>
            <a:endParaRPr lang="ru-RU" sz="2400" b="1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291663" y="4649496"/>
            <a:ext cx="38260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latin typeface="Arial Narrow" panose="020B0606020202030204" pitchFamily="34" charset="0"/>
              </a:rPr>
              <a:t>На территории Горного улуса действуют отряды народных дружин в 4 населенных пунктах (</a:t>
            </a:r>
            <a:r>
              <a:rPr lang="ru-RU" sz="1400" dirty="0" err="1">
                <a:latin typeface="Arial Narrow" panose="020B0606020202030204" pitchFamily="34" charset="0"/>
              </a:rPr>
              <a:t>Атамайский</a:t>
            </a:r>
            <a:r>
              <a:rPr lang="ru-RU" sz="1400" dirty="0">
                <a:latin typeface="Arial Narrow" panose="020B0606020202030204" pitchFamily="34" charset="0"/>
              </a:rPr>
              <a:t> наслег, </a:t>
            </a:r>
            <a:r>
              <a:rPr lang="ru-RU" sz="1400" dirty="0" err="1">
                <a:latin typeface="Arial Narrow" panose="020B0606020202030204" pitchFamily="34" charset="0"/>
              </a:rPr>
              <a:t>Одунунский</a:t>
            </a:r>
            <a:r>
              <a:rPr lang="ru-RU" sz="1400" dirty="0">
                <a:latin typeface="Arial Narrow" panose="020B0606020202030204" pitchFamily="34" charset="0"/>
              </a:rPr>
              <a:t> наслег, </a:t>
            </a:r>
            <a:r>
              <a:rPr lang="ru-RU" sz="1400" dirty="0" err="1">
                <a:latin typeface="Arial Narrow" panose="020B0606020202030204" pitchFamily="34" charset="0"/>
              </a:rPr>
              <a:t>Малтанинский</a:t>
            </a:r>
            <a:r>
              <a:rPr lang="ru-RU" sz="1400" dirty="0">
                <a:latin typeface="Arial Narrow" panose="020B0606020202030204" pitchFamily="34" charset="0"/>
              </a:rPr>
              <a:t> наслег, Бердигестяхский наслег)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5308387" y="1205980"/>
            <a:ext cx="385192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Arial Narrow" panose="020B0606020202030204" pitchFamily="34" charset="0"/>
              </a:rPr>
              <a:t>Зарегистрировано </a:t>
            </a:r>
            <a:r>
              <a:rPr lang="ru-RU" sz="1400" dirty="0">
                <a:latin typeface="Arial Narrow" panose="020B0606020202030204" pitchFamily="34" charset="0"/>
              </a:rPr>
              <a:t>учетное ДТП – 9 (2020 - 8), ранено – 17 (2020 - 9) в том числе н/л – 4 (1), погибло - 6 (2020 - 1</a:t>
            </a:r>
            <a:r>
              <a:rPr lang="ru-RU" sz="1400" dirty="0" smtClean="0">
                <a:latin typeface="Arial Narrow" panose="020B0606020202030204" pitchFamily="34" charset="0"/>
              </a:rPr>
              <a:t>).</a:t>
            </a:r>
            <a:endParaRPr lang="ru-RU" sz="1400" dirty="0">
              <a:latin typeface="Arial Narrow" panose="020B0606020202030204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711244" y="1205980"/>
            <a:ext cx="377433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100  Преступлений (2020 – 103), </a:t>
            </a:r>
            <a:r>
              <a:rPr lang="ru-RU" sz="1400" dirty="0">
                <a:latin typeface="Arial Narrow" panose="020B0606020202030204" pitchFamily="34" charset="0"/>
                <a:ea typeface="Times New Roman" panose="02020603050405020304" pitchFamily="18" charset="0"/>
              </a:rPr>
              <a:t>из них тяжких и особо тяжких – </a:t>
            </a:r>
            <a:r>
              <a:rPr lang="ru-RU" sz="1400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11 преступлений (2020 – 18). </a:t>
            </a:r>
            <a:r>
              <a:rPr lang="ru-RU" sz="1400" dirty="0">
                <a:latin typeface="Arial Narrow" panose="020B0606020202030204" pitchFamily="34" charset="0"/>
                <a:ea typeface="Times New Roman" panose="02020603050405020304" pitchFamily="18" charset="0"/>
              </a:rPr>
              <a:t>Процент раскрываемости составил – 98,0</a:t>
            </a:r>
            <a:r>
              <a:rPr lang="ru-RU" sz="1400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% (2020 - 98,1%). </a:t>
            </a:r>
            <a:endParaRPr lang="ru-RU" sz="14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5334651" y="3565656"/>
            <a:ext cx="392458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Arial Narrow" panose="020B0606020202030204" pitchFamily="34" charset="0"/>
                <a:ea typeface="Times New Roman" panose="02020603050405020304" pitchFamily="18" charset="0"/>
              </a:rPr>
              <a:t>В 8 наслегах работают общественные советы по делам несовершеннолетних и защите их прав, и 1 Комиссия по делам несовершеннолетних и защите их прав улуса. </a:t>
            </a:r>
            <a:endParaRPr lang="ru-RU" sz="1400" dirty="0">
              <a:latin typeface="Arial Narrow" panose="020B0606020202030204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642056" y="5084811"/>
            <a:ext cx="4170031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Arial Narrow" panose="020B0606020202030204" pitchFamily="34" charset="0"/>
                <a:ea typeface="Times New Roman" panose="02020603050405020304" pitchFamily="18" charset="0"/>
              </a:rPr>
              <a:t>В рамках мероприятий по профилактике безнадзорности и правонарушений несовершеннолетних </a:t>
            </a:r>
            <a:r>
              <a:rPr lang="ru-RU" sz="1400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проводятся:</a:t>
            </a:r>
          </a:p>
          <a:p>
            <a:pPr marL="285750" indent="-285750">
              <a:buFontTx/>
              <a:buChar char="-"/>
            </a:pPr>
            <a:r>
              <a:rPr lang="ru-RU" sz="1400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конкурс </a:t>
            </a:r>
            <a:r>
              <a:rPr lang="ru-RU" sz="1400" dirty="0">
                <a:latin typeface="Arial Narrow" panose="020B0606020202030204" pitchFamily="34" charset="0"/>
                <a:ea typeface="Times New Roman" panose="02020603050405020304" pitchFamily="18" charset="0"/>
              </a:rPr>
              <a:t>«Лучший класс года</a:t>
            </a:r>
            <a:r>
              <a:rPr lang="ru-RU" sz="1400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» (</a:t>
            </a:r>
            <a:r>
              <a:rPr lang="ru-RU" sz="1400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Победители</a:t>
            </a:r>
            <a:r>
              <a:rPr lang="ru-RU" sz="1400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latin typeface="Arial Narrow" panose="020B0606020202030204" pitchFamily="34" charset="0"/>
                <a:ea typeface="Times New Roman" panose="02020603050405020304" pitchFamily="18" charset="0"/>
              </a:rPr>
              <a:t>- 9 класс </a:t>
            </a:r>
            <a:r>
              <a:rPr lang="ru-RU" sz="1400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БУГ, 7 класс МБОУ </a:t>
            </a:r>
            <a:r>
              <a:rPr lang="ru-RU" sz="1400" dirty="0" err="1" smtClean="0">
                <a:latin typeface="Arial Narrow" panose="020B0606020202030204" pitchFamily="34" charset="0"/>
                <a:ea typeface="Times New Roman" panose="02020603050405020304" pitchFamily="18" charset="0"/>
              </a:rPr>
              <a:t>Магарасская</a:t>
            </a:r>
            <a:r>
              <a:rPr lang="ru-RU" sz="1400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 СОШ, 4а МБОУ БСОШ УИОП)</a:t>
            </a:r>
            <a:endParaRPr lang="ru-RU" sz="1400" dirty="0" smtClean="0"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1400" dirty="0" smtClean="0">
                <a:latin typeface="Arial Narrow" panose="020B0606020202030204" pitchFamily="34" charset="0"/>
              </a:rPr>
              <a:t>Правовая игра «Подросток и закон»</a:t>
            </a:r>
          </a:p>
          <a:p>
            <a:pPr marL="285750" indent="-285750">
              <a:buFontTx/>
              <a:buChar char="-"/>
            </a:pPr>
            <a:r>
              <a:rPr lang="ru-RU" sz="1400" dirty="0" smtClean="0">
                <a:latin typeface="Arial Narrow" panose="020B0606020202030204" pitchFamily="34" charset="0"/>
              </a:rPr>
              <a:t>«Безопасное колесо»</a:t>
            </a:r>
            <a:endParaRPr lang="ru-RU" sz="1400" dirty="0">
              <a:latin typeface="Arial Narrow" panose="020B0606020202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02944" y="2457928"/>
            <a:ext cx="377433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400" dirty="0" smtClean="0">
                <a:latin typeface="Arial Narrow" panose="020B0606020202030204" pitchFamily="34" charset="0"/>
              </a:rPr>
              <a:t>Количество детей, состоящих на  учете КДН и ЗП за 2021 года –</a:t>
            </a:r>
            <a:r>
              <a:rPr lang="ru-RU" sz="1400" b="1" dirty="0" smtClean="0">
                <a:latin typeface="Arial Narrow" panose="020B0606020202030204" pitchFamily="34" charset="0"/>
              </a:rPr>
              <a:t> </a:t>
            </a:r>
            <a:r>
              <a:rPr lang="ru-RU" sz="1400" b="1" dirty="0">
                <a:latin typeface="Arial Narrow" panose="020B0606020202030204" pitchFamily="34" charset="0"/>
              </a:rPr>
              <a:t>6</a:t>
            </a:r>
            <a:r>
              <a:rPr lang="ru-RU" sz="1400" dirty="0">
                <a:latin typeface="Arial Narrow" panose="020B0606020202030204" pitchFamily="34" charset="0"/>
              </a:rPr>
              <a:t>, снято с </a:t>
            </a:r>
            <a:r>
              <a:rPr lang="ru-RU" sz="1400" dirty="0" smtClean="0">
                <a:latin typeface="Arial Narrow" panose="020B0606020202030204" pitchFamily="34" charset="0"/>
              </a:rPr>
              <a:t>профилактического </a:t>
            </a:r>
            <a:r>
              <a:rPr lang="ru-RU" sz="1400" dirty="0">
                <a:latin typeface="Arial Narrow" panose="020B0606020202030204" pitchFamily="34" charset="0"/>
              </a:rPr>
              <a:t>учета – </a:t>
            </a:r>
            <a:r>
              <a:rPr lang="ru-RU" sz="1400" b="1" dirty="0">
                <a:latin typeface="Arial Narrow" panose="020B0606020202030204" pitchFamily="34" charset="0"/>
              </a:rPr>
              <a:t>16</a:t>
            </a:r>
            <a:r>
              <a:rPr lang="ru-RU" sz="1400" dirty="0">
                <a:latin typeface="Arial Narrow" panose="020B0606020202030204" pitchFamily="34" charset="0"/>
              </a:rPr>
              <a:t>, из них: </a:t>
            </a:r>
            <a:r>
              <a:rPr lang="ru-RU" sz="1400" dirty="0" smtClean="0">
                <a:latin typeface="Arial Narrow" panose="020B0606020202030204" pitchFamily="34" charset="0"/>
              </a:rPr>
              <a:t>по </a:t>
            </a:r>
            <a:r>
              <a:rPr lang="ru-RU" sz="1400" dirty="0">
                <a:latin typeface="Arial Narrow" panose="020B0606020202030204" pitchFamily="34" charset="0"/>
              </a:rPr>
              <a:t>исправлению – 14, с переменой места жительства-2. </a:t>
            </a:r>
            <a:endParaRPr lang="ru-RU" sz="1400" dirty="0">
              <a:effectLst/>
              <a:latin typeface="Arial Narrow" panose="020B060602020203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02944" y="3722789"/>
            <a:ext cx="401307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Arial Narrow" panose="020B0606020202030204" pitchFamily="34" charset="0"/>
              </a:rPr>
              <a:t>Количество семей, состоящих на учете КДН и ЗП - </a:t>
            </a:r>
            <a:r>
              <a:rPr lang="ru-RU" sz="1400" dirty="0">
                <a:latin typeface="Arial Narrow" panose="020B0606020202030204" pitchFamily="34" charset="0"/>
              </a:rPr>
              <a:t>26 </a:t>
            </a:r>
            <a:r>
              <a:rPr lang="ru-RU" sz="1400" dirty="0" smtClean="0">
                <a:latin typeface="Arial Narrow" panose="020B0606020202030204" pitchFamily="34" charset="0"/>
              </a:rPr>
              <a:t>(2020-29</a:t>
            </a:r>
            <a:r>
              <a:rPr lang="ru-RU" sz="1400" dirty="0">
                <a:latin typeface="Arial Narrow" panose="020B0606020202030204" pitchFamily="34" charset="0"/>
              </a:rPr>
              <a:t>), в них 67 детей, сняты с профилактического учета – 14 семей </a:t>
            </a:r>
            <a:r>
              <a:rPr lang="ru-RU" sz="1400" dirty="0" smtClean="0">
                <a:latin typeface="Arial Narrow" panose="020B0606020202030204" pitchFamily="34" charset="0"/>
              </a:rPr>
              <a:t>(2020-11</a:t>
            </a:r>
            <a:r>
              <a:rPr lang="ru-RU" sz="1400" dirty="0">
                <a:latin typeface="Arial Narrow" panose="020B0606020202030204" pitchFamily="34" charset="0"/>
              </a:rPr>
              <a:t>), из них по исправлению – 9, с переменой места жительства-1, с лишением родительских прав-2, со смертью – 2.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01262" y="2188284"/>
            <a:ext cx="393753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Arial Narrow" panose="020B0606020202030204" pitchFamily="34" charset="0"/>
                <a:ea typeface="Times New Roman" panose="02020603050405020304" pitchFamily="18" charset="0"/>
              </a:rPr>
              <a:t>на </a:t>
            </a:r>
            <a:r>
              <a:rPr lang="sah-RU" sz="1400" dirty="0">
                <a:latin typeface="Arial Narrow" panose="020B0606020202030204" pitchFamily="34" charset="0"/>
                <a:ea typeface="Times New Roman" panose="02020603050405020304" pitchFamily="18" charset="0"/>
              </a:rPr>
              <a:t>1 января</a:t>
            </a:r>
            <a:r>
              <a:rPr lang="ru-RU" sz="1400" dirty="0">
                <a:latin typeface="Arial Narrow" panose="020B0606020202030204" pitchFamily="34" charset="0"/>
                <a:ea typeface="Times New Roman" panose="02020603050405020304" pitchFamily="18" charset="0"/>
              </a:rPr>
              <a:t> 20</a:t>
            </a:r>
            <a:r>
              <a:rPr lang="sah-RU" sz="1400" dirty="0">
                <a:latin typeface="Arial Narrow" panose="020B0606020202030204" pitchFamily="34" charset="0"/>
                <a:ea typeface="Times New Roman" panose="02020603050405020304" pitchFamily="18" charset="0"/>
              </a:rPr>
              <a:t>22 </a:t>
            </a:r>
            <a:r>
              <a:rPr lang="ru-RU" sz="1400" dirty="0">
                <a:latin typeface="Arial Narrow" panose="020B0606020202030204" pitchFamily="34" charset="0"/>
                <a:ea typeface="Times New Roman" panose="02020603050405020304" pitchFamily="18" charset="0"/>
              </a:rPr>
              <a:t>г. на рассмотрение административной комиссии МР «Горный улус» поступило 59</a:t>
            </a:r>
            <a:r>
              <a:rPr lang="sah-RU" sz="1400" dirty="0">
                <a:latin typeface="Arial Narrow" panose="020B0606020202030204" pitchFamily="34" charset="0"/>
                <a:ea typeface="Times New Roman" panose="02020603050405020304" pitchFamily="18" charset="0"/>
              </a:rPr>
              <a:t> административных материалов, </a:t>
            </a:r>
            <a:r>
              <a:rPr lang="ru-RU" sz="1400" dirty="0">
                <a:latin typeface="Arial Narrow" panose="020B0606020202030204" pitchFamily="34" charset="0"/>
                <a:ea typeface="Times New Roman" panose="02020603050405020304" pitchFamily="18" charset="0"/>
              </a:rPr>
              <a:t>проведено 12 </a:t>
            </a:r>
            <a:r>
              <a:rPr lang="ru-RU" sz="1400" dirty="0" err="1">
                <a:latin typeface="Arial Narrow" panose="020B0606020202030204" pitchFamily="34" charset="0"/>
                <a:ea typeface="Times New Roman" panose="02020603050405020304" pitchFamily="18" charset="0"/>
              </a:rPr>
              <a:t>заседани</a:t>
            </a:r>
            <a:r>
              <a:rPr lang="sah-RU" sz="1400" dirty="0">
                <a:latin typeface="Arial Narrow" panose="020B0606020202030204" pitchFamily="34" charset="0"/>
                <a:ea typeface="Times New Roman" panose="02020603050405020304" pitchFamily="18" charset="0"/>
              </a:rPr>
              <a:t>й </a:t>
            </a:r>
            <a:r>
              <a:rPr lang="ru-RU" sz="1400" dirty="0">
                <a:latin typeface="Arial Narrow" panose="020B0606020202030204" pitchFamily="34" charset="0"/>
                <a:ea typeface="Times New Roman" panose="02020603050405020304" pitchFamily="18" charset="0"/>
              </a:rPr>
              <a:t>административной комиссии, на которых рассмотрено 52</a:t>
            </a:r>
            <a:r>
              <a:rPr lang="sah-RU" sz="1400" dirty="0">
                <a:latin typeface="Arial Narrow" panose="020B0606020202030204" pitchFamily="34" charset="0"/>
                <a:ea typeface="Times New Roman" panose="02020603050405020304" pitchFamily="18" charset="0"/>
              </a:rPr>
              <a:t> дел.</a:t>
            </a:r>
            <a:endParaRPr lang="ru-RU" sz="1400" dirty="0">
              <a:latin typeface="Arial Narrow" panose="020B060602020203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/>
          <a:srcRect t="1235"/>
          <a:stretch/>
        </p:blipFill>
        <p:spPr>
          <a:xfrm>
            <a:off x="137086" y="1305044"/>
            <a:ext cx="574158" cy="769994"/>
          </a:xfrm>
          <a:prstGeom prst="rect">
            <a:avLst/>
          </a:prstGeom>
        </p:spPr>
      </p:pic>
      <p:pic>
        <p:nvPicPr>
          <p:cNvPr id="4102" name="Picture 6" descr="https://static.getjar.com/icon-50x50/cd/963429_thm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6806" y="1218578"/>
            <a:ext cx="736387" cy="736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4875" y="2379105"/>
            <a:ext cx="751556" cy="79450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04" y="2522338"/>
            <a:ext cx="666750" cy="70961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8266" y="3611797"/>
            <a:ext cx="652996" cy="752817"/>
          </a:xfrm>
          <a:prstGeom prst="rect">
            <a:avLst/>
          </a:prstGeom>
        </p:spPr>
      </p:pic>
      <p:pic>
        <p:nvPicPr>
          <p:cNvPr id="4104" name="Picture 8" descr="https://tgl.ru/i/tintn38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1777" y="4759333"/>
            <a:ext cx="652996" cy="734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https://cdn.iconscout.com/icon/premium/png-512-thumb/drinking-10-440882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83" y="3915442"/>
            <a:ext cx="734054" cy="734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https://pbs.twimg.com/media/DaUG5W_W4AEnknr.jpg:large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9" y="5238774"/>
            <a:ext cx="855327" cy="67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5321331" y="5843347"/>
            <a:ext cx="38260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>
                <a:latin typeface="Arial Narrow" panose="020B0606020202030204" pitchFamily="34" charset="0"/>
              </a:rPr>
              <a:t>В целях реализация программы «Безопасный город» установлено 8 видеокамер в с.Бердигестях. </a:t>
            </a:r>
            <a:endParaRPr lang="ru-RU" sz="1400" dirty="0">
              <a:latin typeface="Arial Narrow" panose="020B0606020202030204" pitchFamily="34" charset="0"/>
            </a:endParaRPr>
          </a:p>
        </p:txBody>
      </p:sp>
      <p:pic>
        <p:nvPicPr>
          <p:cNvPr id="5122" name="Picture 2" descr="https://e7.pngegg.com/pngimages/791/640/png-clipart-computer-icons-camera-webcam-exposure-angle-rectangle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2940" y="5819432"/>
            <a:ext cx="671234" cy="671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253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65127"/>
            <a:ext cx="9144000" cy="615602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ГО ЧС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34083" y="1178718"/>
            <a:ext cx="349238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spc="-15" dirty="0" smtClean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Зарегистрировано 30 пожара (2020 - </a:t>
            </a:r>
            <a:r>
              <a:rPr lang="ru-RU" sz="1400" spc="-15" dirty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18 пожара, прирост 160%), в жилом секторе 12 пожаров, погибших 0 </a:t>
            </a:r>
            <a:r>
              <a:rPr lang="ru-RU" sz="1400" spc="-15" dirty="0" smtClean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(2020 -0</a:t>
            </a:r>
            <a:r>
              <a:rPr lang="ru-RU" sz="1400" spc="-15" dirty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), травмирован 1 чел.</a:t>
            </a:r>
            <a:endParaRPr lang="ru-RU" sz="1400" dirty="0">
              <a:latin typeface="Arial Narrow" panose="020B0606020202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34083" y="1880362"/>
            <a:ext cx="3492388" cy="1061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 smtClean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sz="14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период пожароопасного периода зарегистрирован </a:t>
            </a:r>
            <a:r>
              <a:rPr lang="ru-RU" sz="1400" b="1" dirty="0">
                <a:solidFill>
                  <a:srgbClr val="C0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62 лесных пожара</a:t>
            </a:r>
            <a:r>
              <a:rPr lang="ru-RU" sz="14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из них в зоне контроля 21 пожар в зоне обслуживания 41 пожар.</a:t>
            </a:r>
            <a:endParaRPr lang="ru-RU" sz="1100" dirty="0">
              <a:effectLst/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b="50569"/>
          <a:stretch/>
        </p:blipFill>
        <p:spPr>
          <a:xfrm>
            <a:off x="4132457" y="1178718"/>
            <a:ext cx="5048055" cy="211886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95472" y="2867378"/>
            <a:ext cx="351491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Проведена масштабная ремонтно-восстановительная работа по ликвидации последствий пожара в муниципальном образовании «</a:t>
            </a:r>
            <a:r>
              <a:rPr lang="ru-RU" sz="1400" dirty="0" err="1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Атамайский</a:t>
            </a:r>
            <a:r>
              <a:rPr lang="ru-RU" sz="1400" dirty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 наслег» (с. </a:t>
            </a:r>
            <a:r>
              <a:rPr lang="ru-RU" sz="1400" dirty="0" err="1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Бясь-Кюель</a:t>
            </a:r>
            <a:r>
              <a:rPr lang="ru-RU" sz="1400" dirty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), всего было предусмотрено </a:t>
            </a:r>
            <a:r>
              <a:rPr lang="ru-RU" sz="1400" b="1" dirty="0">
                <a:solidFill>
                  <a:srgbClr val="C00000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411 104,65 тыс. рублей </a:t>
            </a:r>
            <a:r>
              <a:rPr lang="ru-RU" sz="1400" dirty="0">
                <a:latin typeface="Arial Narrow" panose="020B0606020202030204" pitchFamily="34" charset="0"/>
                <a:ea typeface="Times New Roman" panose="02020603050405020304" pitchFamily="18" charset="0"/>
              </a:rPr>
              <a:t>(</a:t>
            </a:r>
            <a:r>
              <a:rPr lang="ru-RU" sz="1400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ФБ </a:t>
            </a:r>
            <a:r>
              <a:rPr lang="ru-RU" sz="1400" dirty="0">
                <a:latin typeface="Arial Narrow" panose="020B0606020202030204" pitchFamily="34" charset="0"/>
                <a:ea typeface="Times New Roman" panose="02020603050405020304" pitchFamily="18" charset="0"/>
              </a:rPr>
              <a:t>– 18 150 тыс. руб</a:t>
            </a:r>
            <a:r>
              <a:rPr lang="ru-RU" sz="1400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.; ГБ РС </a:t>
            </a:r>
            <a:r>
              <a:rPr lang="ru-RU" sz="1400" dirty="0">
                <a:latin typeface="Arial Narrow" panose="020B0606020202030204" pitchFamily="34" charset="0"/>
                <a:ea typeface="Times New Roman" panose="02020603050405020304" pitchFamily="18" charset="0"/>
              </a:rPr>
              <a:t>(Я) – 108 056,19 тыс. руб</a:t>
            </a:r>
            <a:r>
              <a:rPr lang="ru-RU" sz="1400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.; МБ– </a:t>
            </a:r>
            <a:r>
              <a:rPr lang="ru-RU" sz="1400" dirty="0">
                <a:latin typeface="Arial Narrow" panose="020B0606020202030204" pitchFamily="34" charset="0"/>
                <a:ea typeface="Times New Roman" panose="02020603050405020304" pitchFamily="18" charset="0"/>
              </a:rPr>
              <a:t>18 470,64 тыс. руб</a:t>
            </a:r>
            <a:r>
              <a:rPr lang="ru-RU" sz="1400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.; - ВБ – </a:t>
            </a:r>
            <a:r>
              <a:rPr lang="ru-RU" sz="1400" dirty="0">
                <a:latin typeface="Arial Narrow" panose="020B0606020202030204" pitchFamily="34" charset="0"/>
                <a:ea typeface="Times New Roman" panose="02020603050405020304" pitchFamily="18" charset="0"/>
              </a:rPr>
              <a:t>266 437,66 тыс. руб</a:t>
            </a:r>
            <a:r>
              <a:rPr lang="ru-RU" sz="1400" dirty="0" smtClean="0">
                <a:latin typeface="Arial Narrow" panose="020B0606020202030204" pitchFamily="34" charset="0"/>
                <a:ea typeface="Times New Roman" panose="02020603050405020304" pitchFamily="18" charset="0"/>
              </a:rPr>
              <a:t>.)</a:t>
            </a:r>
            <a:endParaRPr lang="ru-RU" sz="1400" dirty="0">
              <a:latin typeface="Arial Narrow" panose="020B0606020202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55393" y="3573016"/>
            <a:ext cx="497754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Построено </a:t>
            </a:r>
            <a:r>
              <a:rPr lang="ru-RU" sz="14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43 объекта </a:t>
            </a:r>
            <a:r>
              <a:rPr lang="ru-RU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капитального строительства:</a:t>
            </a:r>
          </a:p>
          <a:p>
            <a:pPr algn="just"/>
            <a:endParaRPr lang="ru-RU" sz="1400" dirty="0" smtClean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Индивидуальных жилых дома – </a:t>
            </a:r>
            <a:r>
              <a:rPr lang="ru-RU" sz="14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34 ед.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400" dirty="0" err="1" smtClean="0">
                <a:solidFill>
                  <a:srgbClr val="002060"/>
                </a:solidFill>
                <a:latin typeface="Arial Narrow" panose="020B0606020202030204" pitchFamily="34" charset="0"/>
              </a:rPr>
              <a:t>Скотопомещений</a:t>
            </a:r>
            <a:r>
              <a:rPr lang="ru-RU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 – </a:t>
            </a:r>
            <a:r>
              <a:rPr lang="ru-RU" sz="14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9 ед</a:t>
            </a:r>
            <a:r>
              <a:rPr lang="ru-RU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., в </a:t>
            </a:r>
            <a:r>
              <a:rPr lang="ru-RU" sz="1400" dirty="0" err="1" smtClean="0">
                <a:solidFill>
                  <a:srgbClr val="002060"/>
                </a:solidFill>
                <a:latin typeface="Arial Narrow" panose="020B0606020202030204" pitchFamily="34" charset="0"/>
              </a:rPr>
              <a:t>т.ч</a:t>
            </a:r>
            <a:r>
              <a:rPr lang="ru-RU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. животноводческий комплекс мощностью на 100 голов КРС, с молочным блоком и модульной котельной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ВОЛС – </a:t>
            </a:r>
            <a:r>
              <a:rPr lang="ru-RU" sz="14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7,5 км.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Сети газоснабжения – </a:t>
            </a:r>
            <a:r>
              <a:rPr lang="ru-RU" sz="14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0,7 км.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Линии электропередач с уличным освещением – </a:t>
            </a:r>
            <a:r>
              <a:rPr lang="ru-RU" sz="14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2,2 км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Приобретено сельхозтехники – </a:t>
            </a:r>
            <a:r>
              <a:rPr lang="ru-RU" sz="14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4 ед.</a:t>
            </a:r>
          </a:p>
        </p:txBody>
      </p:sp>
      <p:pic>
        <p:nvPicPr>
          <p:cNvPr id="1026" name="Picture 2" descr="https://1.bp.blogspot.com/-zXToz-3B2KA/Vzu0p35it5I/AAAAAAAAJ00/BnSYdmBjle0s759NzlXSS4qxYbATX7aVACLcB/s1600/emergency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26" y="1186358"/>
            <a:ext cx="606964" cy="606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s://1.bp.blogspot.com/-zXToz-3B2KA/Vzu0p35it5I/AAAAAAAAJ00/BnSYdmBjle0s759NzlXSS4qxYbATX7aVACLcB/s1600/emergency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26" y="2010667"/>
            <a:ext cx="606964" cy="606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s://1.bp.blogspot.com/-zXToz-3B2KA/Vzu0p35it5I/AAAAAAAAJ00/BnSYdmBjle0s759NzlXSS4qxYbATX7aVACLcB/s1600/emergency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38" y="3369564"/>
            <a:ext cx="606964" cy="606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601558" y="4728461"/>
            <a:ext cx="353263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400" dirty="0" smtClean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Задействовано </a:t>
            </a:r>
            <a:r>
              <a:rPr lang="ru-RU" sz="1400" b="1" dirty="0">
                <a:solidFill>
                  <a:srgbClr val="90351E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всего 2286 чел</a:t>
            </a:r>
            <a:r>
              <a:rPr lang="ru-RU" sz="14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из них жители Горного улуса 1278 чел.,  МЧС- 116, ЛО-16, ПХС-40, авиа – 220, военные – 116, добровольцы из других районов примерно 500 человек, Всего приняло участие на тушение лесных пожаров в Горном улусе </a:t>
            </a:r>
            <a:r>
              <a:rPr lang="ru-RU" sz="1400" b="1" dirty="0">
                <a:solidFill>
                  <a:srgbClr val="90351E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310 единиц техники</a:t>
            </a:r>
            <a:r>
              <a:rPr lang="ru-RU" sz="1400" b="1" dirty="0" smtClean="0">
                <a:solidFill>
                  <a:srgbClr val="90351E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spcAft>
                <a:spcPts val="0"/>
              </a:spcAft>
            </a:pPr>
            <a:r>
              <a:rPr lang="ru-RU" sz="14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Мобилизованным лицам 1850 чел оплата произведена в размере </a:t>
            </a:r>
            <a:r>
              <a:rPr lang="ru-RU" sz="1400" b="1" dirty="0" smtClean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55 149 704,75 </a:t>
            </a:r>
            <a:r>
              <a:rPr lang="ru-RU" sz="1400" b="1" dirty="0" err="1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endParaRPr lang="ru-RU" sz="1400" b="1" dirty="0">
              <a:effectLst/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2" descr="https://1.bp.blogspot.com/-zXToz-3B2KA/Vzu0p35it5I/AAAAAAAAJ00/BnSYdmBjle0s759NzlXSS4qxYbATX7aVACLcB/s1600/emergency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18" y="4978208"/>
            <a:ext cx="606964" cy="606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74651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88640"/>
            <a:ext cx="9144000" cy="410882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  <a:tabLst>
                <a:tab pos="270510" algn="l"/>
              </a:tabLst>
            </a:pPr>
            <a:r>
              <a:rPr lang="ru-RU" b="1" dirty="0" smtClean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Сводный </a:t>
            </a:r>
            <a:r>
              <a:rPr lang="ru-RU" b="1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протокол отчета Правительства РС (Я)</a:t>
            </a:r>
            <a:endParaRPr lang="ru-RU" sz="1400" dirty="0">
              <a:effectLst/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367644" y="908720"/>
            <a:ext cx="7236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Arial Narrow" panose="020B0606020202030204" pitchFamily="34" charset="0"/>
                <a:ea typeface="Calibri" panose="020F0502020204030204" pitchFamily="34" charset="0"/>
              </a:rPr>
              <a:t>103</a:t>
            </a:r>
            <a:r>
              <a:rPr lang="ru-RU" dirty="0"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ru-RU" b="1" dirty="0">
                <a:latin typeface="Arial Narrow" panose="020B0606020202030204" pitchFamily="34" charset="0"/>
                <a:ea typeface="Calibri" panose="020F0502020204030204" pitchFamily="34" charset="0"/>
              </a:rPr>
              <a:t>вопроса</a:t>
            </a:r>
            <a:r>
              <a:rPr lang="ru-RU" dirty="0">
                <a:latin typeface="Arial Narrow" panose="020B0606020202030204" pitchFamily="34" charset="0"/>
                <a:ea typeface="Calibri" panose="020F0502020204030204" pitchFamily="34" charset="0"/>
              </a:rPr>
              <a:t>, в том числе в адрес исполнительных органов государственной власти Республики Саха (Якутия) – </a:t>
            </a:r>
            <a:r>
              <a:rPr lang="ru-RU" b="1" dirty="0">
                <a:latin typeface="Arial Narrow" panose="020B0606020202030204" pitchFamily="34" charset="0"/>
                <a:ea typeface="Calibri" panose="020F0502020204030204" pitchFamily="34" charset="0"/>
              </a:rPr>
              <a:t>103</a:t>
            </a:r>
            <a:r>
              <a:rPr lang="ru-RU" dirty="0">
                <a:latin typeface="Arial Narrow" panose="020B0606020202030204" pitchFamily="34" charset="0"/>
                <a:ea typeface="Calibri" panose="020F0502020204030204" pitchFamily="34" charset="0"/>
              </a:rPr>
              <a:t> вопроса</a:t>
            </a:r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54708" y="1886344"/>
            <a:ext cx="78848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b="1" dirty="0">
                <a:solidFill>
                  <a:srgbClr val="00206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ИСПОЛНЕНО – 32 вопроса (31,1% от общего количества вопросов), </a:t>
            </a:r>
            <a:r>
              <a:rPr lang="ru-RU" dirty="0">
                <a:solidFill>
                  <a:srgbClr val="00206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том числе по образованию, здравоохранению, строительству, финансам,  экологии и защите населенных пунктов (населения) от чрезвычайных ситуаций.</a:t>
            </a:r>
            <a:endParaRPr lang="ru-RU" sz="1400" dirty="0">
              <a:solidFill>
                <a:srgbClr val="002060"/>
              </a:solidFill>
              <a:effectLst/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54956" y="3140968"/>
            <a:ext cx="794862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РАБОТЕ – 25 вопросов (24,3%)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 таким отраслям, как образование, здравоохранение, финансы, экономика, физическая культура и спорт, социальная защита населения, транспорт и дорожное хозяйство, связь, строительство, промышленность, экология и защита населенных пунктов (населения) от чрезвычайных ситуаций.</a:t>
            </a:r>
            <a:endParaRPr lang="ru-RU" sz="1400" dirty="0">
              <a:solidFill>
                <a:schemeClr val="accent1">
                  <a:lumMod val="50000"/>
                </a:schemeClr>
              </a:solidFill>
              <a:effectLst/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63588" y="5069763"/>
            <a:ext cx="79486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90351E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НЕ ИСПОЛНЕНО – 46 вопросов (44,6%)</a:t>
            </a:r>
            <a:r>
              <a:rPr lang="ru-RU" dirty="0">
                <a:solidFill>
                  <a:srgbClr val="90351E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, в связи с отсутствием мероприятий в государственных программах РС(Я), плановых документах предприятий, а также ограниченностью и сокращением расходов государственного бюджета Республики Саха (Якутия), отсутствием заявок от органом местного самоуправления</a:t>
            </a:r>
            <a:endParaRPr lang="ru-RU" dirty="0">
              <a:solidFill>
                <a:srgbClr val="90351E"/>
              </a:solidFill>
              <a:latin typeface="Arial Narrow" panose="020B0606020202030204" pitchFamily="34" charset="0"/>
            </a:endParaRPr>
          </a:p>
        </p:txBody>
      </p:sp>
      <p:pic>
        <p:nvPicPr>
          <p:cNvPr id="6146" name="Picture 2" descr="https://yt3.ggpht.com/a/AATXAJwF-ItIXTVyGvIjeSqiaZEK9u6vNyXFd-1MMQ=s900-c-k-c0xffffffff-no-rj-m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63" y="1939996"/>
            <a:ext cx="816025" cy="816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s://yt3.ggpht.com/a/AATXAJwF-ItIXTVyGvIjeSqiaZEK9u6vNyXFd-1MMQ=s900-c-k-c0xffffffff-no-rj-m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31" y="3365671"/>
            <a:ext cx="816025" cy="816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s://yt3.ggpht.com/a/AATXAJwF-ItIXTVyGvIjeSqiaZEK9u6vNyXFd-1MMQ=s900-c-k-c0xffffffff-no-rj-m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63" y="5227946"/>
            <a:ext cx="816025" cy="816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2236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4118" y="2780928"/>
            <a:ext cx="78867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b="1" i="1" dirty="0" smtClean="0"/>
              <a:t>Спасибо за внимание!</a:t>
            </a:r>
            <a:endParaRPr lang="ru-RU" sz="3200" b="1" i="1" dirty="0"/>
          </a:p>
        </p:txBody>
      </p:sp>
    </p:spTree>
    <p:extLst>
      <p:ext uri="{BB962C8B-B14F-4D97-AF65-F5344CB8AC3E}">
        <p14:creationId xmlns:p14="http://schemas.microsoft.com/office/powerpoint/2010/main" val="1118335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f2accbef429b3659e539e1ebb50a5b78eeef59"/>
</p:tagLst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22097</TotalTime>
  <Words>4292</Words>
  <Application>Microsoft Office PowerPoint</Application>
  <PresentationFormat>Экран (4:3)</PresentationFormat>
  <Paragraphs>748</Paragraphs>
  <Slides>24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14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24</vt:i4>
      </vt:variant>
    </vt:vector>
  </HeadingPairs>
  <TitlesOfParts>
    <vt:vector size="41" baseType="lpstr">
      <vt:lpstr>Arial</vt:lpstr>
      <vt:lpstr>Arial Narrow</vt:lpstr>
      <vt:lpstr>Bahnschrift SemiCondensed</vt:lpstr>
      <vt:lpstr>Bookman Old Style</vt:lpstr>
      <vt:lpstr>Calibri</vt:lpstr>
      <vt:lpstr>Calibri Light</vt:lpstr>
      <vt:lpstr>Century Gothic</vt:lpstr>
      <vt:lpstr>Monotype Corsiva</vt:lpstr>
      <vt:lpstr>Montserrat</vt:lpstr>
      <vt:lpstr>Myanmar Text</vt:lpstr>
      <vt:lpstr>Tahoma</vt:lpstr>
      <vt:lpstr>Times New Roman</vt:lpstr>
      <vt:lpstr>Utsaah</vt:lpstr>
      <vt:lpstr>Wingdings</vt:lpstr>
      <vt:lpstr>Office Theme</vt:lpstr>
      <vt:lpstr>Тема Office</vt:lpstr>
      <vt:lpstr>1_Office Theme</vt:lpstr>
      <vt:lpstr>Отчет деятельности органов местного самоуправления МР «Горный улус»  за 2021 год</vt:lpstr>
      <vt:lpstr>Презентация PowerPoint</vt:lpstr>
      <vt:lpstr>Презентация PowerPoint</vt:lpstr>
      <vt:lpstr>I МЕСТО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СВЯЗЬ</vt:lpstr>
      <vt:lpstr>Презентация PowerPoint</vt:lpstr>
      <vt:lpstr>Презентация PowerPoint</vt:lpstr>
      <vt:lpstr>ГО ЧС</vt:lpstr>
      <vt:lpstr>Презентация PowerPoint</vt:lpstr>
      <vt:lpstr>Презентация PowerPoint</vt:lpstr>
    </vt:vector>
  </TitlesOfParts>
  <Company>http://presentation-creation.ru/powerpoint-templates.html</Company>
  <LinksUpToDate>false</LinksUpToDate>
  <SharedDoc>false</SharedDoc>
  <HyperlinkBase>http://presentation-creation.ru/powerpoint-templates.html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Синяя абстракция</dc:title>
  <dc:creator>obstinate</dc:creator>
  <cp:keywords>Шаблоны презентаций</cp:keywords>
  <cp:lastModifiedBy>УЭР</cp:lastModifiedBy>
  <cp:revision>596</cp:revision>
  <cp:lastPrinted>2022-03-01T01:52:31Z</cp:lastPrinted>
  <dcterms:created xsi:type="dcterms:W3CDTF">2017-08-22T16:05:04Z</dcterms:created>
  <dcterms:modified xsi:type="dcterms:W3CDTF">2022-03-04T05:38:02Z</dcterms:modified>
  <cp:category/>
</cp:coreProperties>
</file>